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C34"/>
    <a:srgbClr val="A29D8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1674A0-92B6-4392-8638-99AF55BF9DC2}" type="datetimeFigureOut">
              <a:rPr lang="el-GR" smtClean="0"/>
              <a:t>19/2/2019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E5EEB3-CD91-454C-9AAF-C277E8FF4B37}"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DE5EEB3-CD91-454C-9AAF-C277E8FF4B37}" type="slidenum">
              <a:rPr lang="el-GR" smtClean="0"/>
              <a:t>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F5CE254-EADC-4E7C-B9C9-519824BFD4C0}" type="datetimeFigureOut">
              <a:rPr lang="el-GR" smtClean="0"/>
              <a:t>19/2/2019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EBB0D6-EA8A-4519-8A6A-79F3125D69AF}"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F5CE254-EADC-4E7C-B9C9-519824BFD4C0}" type="datetimeFigureOut">
              <a:rPr lang="el-GR" smtClean="0"/>
              <a:t>19/2/2019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EBB0D6-EA8A-4519-8A6A-79F3125D69A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F5CE254-EADC-4E7C-B9C9-519824BFD4C0}" type="datetimeFigureOut">
              <a:rPr lang="el-GR" smtClean="0"/>
              <a:t>19/2/2019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EBB0D6-EA8A-4519-8A6A-79F3125D69A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F5CE254-EADC-4E7C-B9C9-519824BFD4C0}" type="datetimeFigureOut">
              <a:rPr lang="el-GR" smtClean="0"/>
              <a:t>19/2/2019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EBB0D6-EA8A-4519-8A6A-79F3125D69A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F5CE254-EADC-4E7C-B9C9-519824BFD4C0}" type="datetimeFigureOut">
              <a:rPr lang="el-GR" smtClean="0"/>
              <a:t>19/2/2019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EBB0D6-EA8A-4519-8A6A-79F3125D69AF}"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F5CE254-EADC-4E7C-B9C9-519824BFD4C0}" type="datetimeFigureOut">
              <a:rPr lang="el-GR" smtClean="0"/>
              <a:t>19/2/2019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EEBB0D6-EA8A-4519-8A6A-79F3125D69A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F5CE254-EADC-4E7C-B9C9-519824BFD4C0}" type="datetimeFigureOut">
              <a:rPr lang="el-GR" smtClean="0"/>
              <a:t>19/2/2019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EEBB0D6-EA8A-4519-8A6A-79F3125D69AF}"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F5CE254-EADC-4E7C-B9C9-519824BFD4C0}" type="datetimeFigureOut">
              <a:rPr lang="el-GR" smtClean="0"/>
              <a:t>19/2/2019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EEBB0D6-EA8A-4519-8A6A-79F3125D69A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F5CE254-EADC-4E7C-B9C9-519824BFD4C0}" type="datetimeFigureOut">
              <a:rPr lang="el-GR" smtClean="0"/>
              <a:t>19/2/2019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EEBB0D6-EA8A-4519-8A6A-79F3125D69A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F5CE254-EADC-4E7C-B9C9-519824BFD4C0}" type="datetimeFigureOut">
              <a:rPr lang="el-GR" smtClean="0"/>
              <a:t>19/2/2019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EEBB0D6-EA8A-4519-8A6A-79F3125D69A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F5CE254-EADC-4E7C-B9C9-519824BFD4C0}" type="datetimeFigureOut">
              <a:rPr lang="el-GR" smtClean="0"/>
              <a:t>19/2/2019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EEBB0D6-EA8A-4519-8A6A-79F3125D69AF}"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5CE254-EADC-4E7C-B9C9-519824BFD4C0}" type="datetimeFigureOut">
              <a:rPr lang="el-GR" smtClean="0"/>
              <a:t>19/2/2019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EBB0D6-EA8A-4519-8A6A-79F3125D69AF}"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916833"/>
            <a:ext cx="8208912" cy="2232248"/>
          </a:xfrm>
        </p:spPr>
        <p:txBody>
          <a:bodyPr/>
          <a:lstStyle/>
          <a:p>
            <a:r>
              <a:rPr lang="el-GR" dirty="0" smtClean="0">
                <a:solidFill>
                  <a:schemeClr val="tx1">
                    <a:lumMod val="95000"/>
                    <a:lumOff val="5000"/>
                  </a:schemeClr>
                </a:solidFill>
              </a:rPr>
              <a:t>ΕΘΝΙΚΟΣ ΔΡΥΜΟΣ ΠΑΡΝΗΘΑΣ</a:t>
            </a:r>
            <a:endParaRPr lang="el-GR"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548680"/>
            <a:ext cx="7920880" cy="5616624"/>
          </a:xfrm>
        </p:spPr>
        <p:txBody>
          <a:bodyPr>
            <a:normAutofit fontScale="85000" lnSpcReduction="10000"/>
          </a:bodyPr>
          <a:lstStyle/>
          <a:p>
            <a:r>
              <a:rPr lang="el-GR" b="1" dirty="0"/>
              <a:t>Η Πάρνηθα είναι το υψηλότερο από τα βουνά που περικλείουν το λεκανοπέδιο της Αττικής. Καταλαμβάνει μια μεγάλη έκταση, στην οποία περιλαμβάνονται δεκάδες κορυφές, χαράδρες, ρεματιές και οροπέδια.</a:t>
            </a:r>
            <a:endParaRPr lang="el-GR" dirty="0"/>
          </a:p>
          <a:p>
            <a:r>
              <a:rPr lang="el-GR" b="1" dirty="0"/>
              <a:t>Το 1961 ο μεγαλύτερος όγκος του βουνού ανακηρύχτηκε Εθνικός </a:t>
            </a:r>
            <a:r>
              <a:rPr lang="el-GR" b="1" dirty="0" smtClean="0"/>
              <a:t>Δρυμός. Ο </a:t>
            </a:r>
            <a:r>
              <a:rPr lang="el-GR" b="1" dirty="0"/>
              <a:t>Δρυμός αποτελείται από τον πυρήνα, που καταλαμβάνει τον κεντρικό όγκο του βουνού (έκταση 38.000 στρ. περίπου) και την περιφερειακή ζώνη (έκταση 220.000 στρ. περίπου). Το μεγαλύτερο μέρος του πυρήνα </a:t>
            </a:r>
            <a:r>
              <a:rPr lang="el-GR" b="1" dirty="0" smtClean="0"/>
              <a:t>καλύπτεται </a:t>
            </a:r>
            <a:r>
              <a:rPr lang="el-GR" b="1" dirty="0"/>
              <a:t>από Kεφαλληνιακή Eλάτη </a:t>
            </a:r>
            <a:r>
              <a:rPr lang="el-GR" b="1" dirty="0" smtClean="0"/>
              <a:t>ενώ </a:t>
            </a:r>
            <a:r>
              <a:rPr lang="el-GR" b="1" dirty="0"/>
              <a:t>η περιφερειακή ζώνη καλύπτεται </a:t>
            </a:r>
            <a:r>
              <a:rPr lang="el-GR" b="1" dirty="0" smtClean="0"/>
              <a:t>από </a:t>
            </a:r>
            <a:r>
              <a:rPr lang="el-GR" b="1" dirty="0"/>
              <a:t>υψηλά δάση Χαλεπίου </a:t>
            </a:r>
            <a:r>
              <a:rPr lang="el-GR" b="1" dirty="0" smtClean="0"/>
              <a:t>Πεύκης.</a:t>
            </a:r>
            <a:endParaRPr lang="el-GR" dirty="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solidFill>
                  <a:schemeClr val="accent3">
                    <a:lumMod val="75000"/>
                  </a:schemeClr>
                </a:solidFill>
              </a:rPr>
              <a:t>Χλωρίδα – Βλάστηση</a:t>
            </a:r>
            <a:endParaRPr lang="el-GR" dirty="0">
              <a:solidFill>
                <a:schemeClr val="accent3">
                  <a:lumMod val="75000"/>
                </a:schemeClr>
              </a:solidFill>
            </a:endParaRPr>
          </a:p>
        </p:txBody>
      </p:sp>
      <p:sp>
        <p:nvSpPr>
          <p:cNvPr id="3" name="2 - Θέση περιεχομένου"/>
          <p:cNvSpPr>
            <a:spLocks noGrp="1"/>
          </p:cNvSpPr>
          <p:nvPr>
            <p:ph idx="1"/>
          </p:nvPr>
        </p:nvSpPr>
        <p:spPr/>
        <p:txBody>
          <a:bodyPr>
            <a:normAutofit fontScale="62500" lnSpcReduction="20000"/>
          </a:bodyPr>
          <a:lstStyle/>
          <a:p>
            <a:r>
              <a:rPr lang="el-GR" dirty="0"/>
              <a:t>Η χλωρίδα της Πάρνηθας είναι μια από τις πιο πλούσιες της Ευρώπης αναφορικά με την έκταση που καταλαμβάνει. Στην Πάρνηθα συναντώνται περισσότερα από 1.100 είδη φυτών, από τα οποία τα 92 είναι ελληνικά </a:t>
            </a:r>
            <a:r>
              <a:rPr lang="el-GR" dirty="0" smtClean="0"/>
              <a:t>ενδημικά, </a:t>
            </a:r>
            <a:r>
              <a:rPr lang="el-GR" dirty="0"/>
              <a:t>ενώ 3 από αυτά είναι ενδημικά της Πάρνηθας και απαντώνται μόνο στην Πάρνηθα και πουθενά αλλού στον κόσμο.     </a:t>
            </a:r>
          </a:p>
          <a:p>
            <a:r>
              <a:rPr lang="el-GR" dirty="0"/>
              <a:t>Η βλάστηση στην Πάρνηθα είναι αποτέλεσμα συνεπίδρασης πολλών παραγόντων και κυρίως της χλωρίδας, του κλίματος, της γεωμορφολογία, της γεωλογικής σύστασης, του εδάφους, αλλά και της ανθρώπινης επίδρασης. Στην Πάρνηθα διακρίνονται τρεις κύριες ζώνες βλάστησης, η ζώνη των αειφύλλων- πλατυφύλλων που εκτείνεται σε υψόμετρο 300-800 μ., η ζώνη της κεφαλληνιακής ελάτης που εκτείνεται σε υψόμετρο 800-1.400 μ. και η υποαλπική ζώνη, η οποία συναντάται στις υψηλές κορυφές του βουνού. Στις κοίτες των ρεμάτων επικρατεί η βλάστηση από πλατάνια, ιτιές, λεύκες, φράξους κλπ ενώ σε κάποιες περιοχές του βουνού υπάρχουν συστάδες από φυλλοβόλες δρύες.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259632" y="274638"/>
            <a:ext cx="6480720" cy="850106"/>
          </a:xfrm>
        </p:spPr>
        <p:txBody>
          <a:bodyPr/>
          <a:lstStyle/>
          <a:p>
            <a:r>
              <a:rPr lang="el-GR" b="1" dirty="0">
                <a:solidFill>
                  <a:srgbClr val="3B3C34"/>
                </a:solidFill>
              </a:rPr>
              <a:t>Πανίδα</a:t>
            </a:r>
            <a:endParaRPr lang="el-GR" dirty="0">
              <a:solidFill>
                <a:srgbClr val="3B3C34"/>
              </a:solidFill>
            </a:endParaRPr>
          </a:p>
        </p:txBody>
      </p:sp>
      <p:sp>
        <p:nvSpPr>
          <p:cNvPr id="3" name="2 - Θέση περιεχομένου"/>
          <p:cNvSpPr>
            <a:spLocks noGrp="1"/>
          </p:cNvSpPr>
          <p:nvPr>
            <p:ph idx="1"/>
          </p:nvPr>
        </p:nvSpPr>
        <p:spPr>
          <a:xfrm>
            <a:off x="0" y="1124744"/>
            <a:ext cx="8316416" cy="4320480"/>
          </a:xfrm>
        </p:spPr>
        <p:txBody>
          <a:bodyPr>
            <a:normAutofit fontScale="77500" lnSpcReduction="20000"/>
          </a:bodyPr>
          <a:lstStyle/>
          <a:p>
            <a:r>
              <a:rPr lang="el-GR" dirty="0"/>
              <a:t>Πολλά από τα ζώα που ζουν στην Πάρνηθα προστατεύονται από την ευρωπαϊκή και ελληνική νομοθεσία. Στην Πάρνηθα απαντώνται αμφίβια, χελώνες, σαύρες και </a:t>
            </a:r>
            <a:r>
              <a:rPr lang="el-GR" dirty="0" smtClean="0"/>
              <a:t>φίδια. </a:t>
            </a:r>
            <a:r>
              <a:rPr lang="el-GR" dirty="0"/>
              <a:t>Σημαντική είναι και η ορνιθοπανίδα της περιοχής. Ανάμεσα στα θηλαστικά που ζουν στην Πάρνηθα, το κόκκινο ελάφι, ο αγριόχειρος και ο κρητικός αίγαγρος παρουσιάζουν τους σημαντικότερους πληθυσμούς. Το κόκκινο ελάφι είναι ο πρωταγωνιστής της πανίδας στον Εθνικό Δρυμό Πάρνηθας και έχουν μείνει μόλις δύο μεγάλοι πληθυσμοί του είδους αυτού στην χώρα μας, ένας στη Ροδόπη και ένας στην Πάρνηθα</a:t>
            </a:r>
            <a:r>
              <a:rPr lang="el-GR" dirty="0" smtClean="0"/>
              <a:t>.</a:t>
            </a:r>
            <a:endParaRPr lang="el-GR" dirty="0"/>
          </a:p>
          <a:p>
            <a:pPr>
              <a:buNone/>
            </a:pPr>
            <a:r>
              <a:rPr lang="el-GR" dirty="0"/>
              <a:t> </a:t>
            </a:r>
          </a:p>
          <a:p>
            <a:endParaRPr lang="el-GR" dirty="0"/>
          </a:p>
        </p:txBody>
      </p:sp>
      <p:pic>
        <p:nvPicPr>
          <p:cNvPr id="2050" name="Picture 2" descr="Î£ÏÎµÏÎ¹ÎºÎ® ÎµÎ¹ÎºÏÎ½Î±"/>
          <p:cNvPicPr>
            <a:picLocks noChangeAspect="1" noChangeArrowheads="1"/>
          </p:cNvPicPr>
          <p:nvPr/>
        </p:nvPicPr>
        <p:blipFill>
          <a:blip r:embed="rId3" cstate="print"/>
          <a:srcRect/>
          <a:stretch>
            <a:fillRect/>
          </a:stretch>
        </p:blipFill>
        <p:spPr bwMode="auto">
          <a:xfrm>
            <a:off x="5364088" y="4221088"/>
            <a:ext cx="3664074" cy="250451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Î£ÏÎµÏÎ¹ÎºÎ® ÎµÎ¹ÎºÏÎ½Î±"/>
          <p:cNvPicPr>
            <a:picLocks noChangeAspect="1" noChangeArrowheads="1"/>
          </p:cNvPicPr>
          <p:nvPr/>
        </p:nvPicPr>
        <p:blipFill>
          <a:blip r:embed="rId2" cstate="print"/>
          <a:srcRect/>
          <a:stretch>
            <a:fillRect/>
          </a:stretch>
        </p:blipFill>
        <p:spPr bwMode="auto">
          <a:xfrm>
            <a:off x="1475656" y="0"/>
            <a:ext cx="6048672" cy="3717032"/>
          </a:xfrm>
          <a:prstGeom prst="rect">
            <a:avLst/>
          </a:prstGeom>
          <a:noFill/>
        </p:spPr>
      </p:pic>
      <p:pic>
        <p:nvPicPr>
          <p:cNvPr id="1030" name="Picture 6" descr="Î£ÏÎµÏÎ¹ÎºÎ® ÎµÎ¹ÎºÏÎ½Î±"/>
          <p:cNvPicPr>
            <a:picLocks noChangeAspect="1" noChangeArrowheads="1"/>
          </p:cNvPicPr>
          <p:nvPr/>
        </p:nvPicPr>
        <p:blipFill>
          <a:blip r:embed="rId3" cstate="print"/>
          <a:srcRect/>
          <a:stretch>
            <a:fillRect/>
          </a:stretch>
        </p:blipFill>
        <p:spPr bwMode="auto">
          <a:xfrm>
            <a:off x="1475656" y="3717032"/>
            <a:ext cx="6048672" cy="3140968"/>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248</Words>
  <Application>Microsoft Office PowerPoint</Application>
  <PresentationFormat>Προβολή στην οθόνη (4:3)</PresentationFormat>
  <Paragraphs>10</Paragraphs>
  <Slides>5</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ΕΘΝΙΚΟΣ ΔΡΥΜΟΣ ΠΑΡΝΗΘΑΣ</vt:lpstr>
      <vt:lpstr>Διαφάνεια 2</vt:lpstr>
      <vt:lpstr>Χλωρίδα – Βλάστηση</vt:lpstr>
      <vt:lpstr>Πανίδα</vt:lpstr>
      <vt:lpstr>Διαφάνεια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ΕΘΝΙΚΟΣ ΔΡΥΜΟΣ ΠΑΡΝΗΘΑΣ</dc:title>
  <dc:creator>Desktop</dc:creator>
  <cp:lastModifiedBy>Desktop</cp:lastModifiedBy>
  <cp:revision>4</cp:revision>
  <dcterms:created xsi:type="dcterms:W3CDTF">2019-02-19T14:33:31Z</dcterms:created>
  <dcterms:modified xsi:type="dcterms:W3CDTF">2019-02-19T15:11:46Z</dcterms:modified>
</cp:coreProperties>
</file>