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69BA03F8-630C-4FA7-A668-E5BB91C5DF73}" type="datetimeFigureOut">
              <a:rPr lang="el-GR" smtClean="0"/>
              <a:pPr/>
              <a:t>5/3/2019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9627B213-EA09-4F4C-AF58-0CF1DB9D353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69BA03F8-630C-4FA7-A668-E5BB91C5DF73}" type="datetimeFigureOut">
              <a:rPr lang="el-GR" smtClean="0"/>
              <a:pPr/>
              <a:t>5/3/2019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69BA03F8-630C-4FA7-A668-E5BB91C5DF73}" type="datetimeFigureOut">
              <a:rPr lang="el-GR" smtClean="0"/>
              <a:pPr/>
              <a:t>5/3/2019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9627B213-EA09-4F4C-AF58-0CF1DB9D353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9BA03F8-630C-4FA7-A668-E5BB91C5DF73}" type="datetimeFigureOut">
              <a:rPr lang="el-GR" smtClean="0"/>
              <a:pPr/>
              <a:t>5/3/2019</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9627B213-EA09-4F4C-AF58-0CF1DB9D353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BA03F8-630C-4FA7-A668-E5BB91C5DF73}" type="datetimeFigureOut">
              <a:rPr lang="el-GR" smtClean="0"/>
              <a:pPr/>
              <a:t>5/3/2019</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627B213-EA09-4F4C-AF58-0CF1DB9D353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ΕΘΝΙΚΟΣ ΔΡΥΜΟΣ ΑΙΝΟΥ</a:t>
            </a:r>
            <a:endParaRPr lang="el-GR" dirty="0"/>
          </a:p>
        </p:txBody>
      </p:sp>
      <p:sp>
        <p:nvSpPr>
          <p:cNvPr id="3" name="2 - Υπότιτλος"/>
          <p:cNvSpPr>
            <a:spLocks noGrp="1"/>
          </p:cNvSpPr>
          <p:nvPr>
            <p:ph type="subTitle" idx="1"/>
          </p:nvPr>
        </p:nvSpPr>
        <p:spPr/>
        <p:txBody>
          <a:bodyPr/>
          <a:lstStyle/>
          <a:p>
            <a:r>
              <a:rPr lang="el-GR" dirty="0" smtClean="0"/>
              <a:t>Φιλομένη </a:t>
            </a:r>
            <a:r>
              <a:rPr lang="el-GR" dirty="0" err="1" smtClean="0"/>
              <a:t>Σολάκογλου</a:t>
            </a:r>
            <a:endParaRPr lang="el-GR"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Ορνιθοπανίδα</a:t>
            </a:r>
            <a:r>
              <a:rPr lang="el-GR" dirty="0" smtClean="0"/>
              <a:t> </a:t>
            </a:r>
            <a:endParaRPr lang="el-GR" dirty="0"/>
          </a:p>
        </p:txBody>
      </p:sp>
      <p:sp>
        <p:nvSpPr>
          <p:cNvPr id="3" name="2 - Θέση κειμένου"/>
          <p:cNvSpPr>
            <a:spLocks noGrp="1"/>
          </p:cNvSpPr>
          <p:nvPr>
            <p:ph type="body" idx="1"/>
          </p:nvPr>
        </p:nvSpPr>
        <p:spPr/>
        <p:txBody>
          <a:bodyPr>
            <a:normAutofit lnSpcReduction="10000"/>
          </a:bodyPr>
          <a:lstStyle/>
          <a:p>
            <a:r>
              <a:rPr lang="el-GR" dirty="0" smtClean="0"/>
              <a:t>πετροπέρδικα (</a:t>
            </a:r>
            <a:r>
              <a:rPr lang="en-US" i="1" dirty="0" err="1" smtClean="0"/>
              <a:t>Alectoris</a:t>
            </a:r>
            <a:r>
              <a:rPr lang="en-US" i="1" dirty="0" smtClean="0"/>
              <a:t> </a:t>
            </a:r>
            <a:r>
              <a:rPr lang="en-US" i="1" dirty="0" err="1" smtClean="0"/>
              <a:t>graeca</a:t>
            </a:r>
            <a:r>
              <a:rPr lang="en-US" dirty="0" smtClean="0"/>
              <a:t>)</a:t>
            </a:r>
            <a:endParaRPr lang="el-GR" dirty="0"/>
          </a:p>
        </p:txBody>
      </p:sp>
      <p:sp>
        <p:nvSpPr>
          <p:cNvPr id="4" name="3 - Θέση κειμένου"/>
          <p:cNvSpPr>
            <a:spLocks noGrp="1"/>
          </p:cNvSpPr>
          <p:nvPr>
            <p:ph type="body" sz="half" idx="3"/>
          </p:nvPr>
        </p:nvSpPr>
        <p:spPr/>
        <p:txBody>
          <a:bodyPr>
            <a:normAutofit lnSpcReduction="10000"/>
          </a:bodyPr>
          <a:lstStyle/>
          <a:p>
            <a:r>
              <a:rPr lang="el-GR" dirty="0" err="1" smtClean="0"/>
              <a:t>διπλοσάϊνο</a:t>
            </a:r>
            <a:r>
              <a:rPr lang="el-GR" dirty="0" smtClean="0"/>
              <a:t> (</a:t>
            </a:r>
            <a:r>
              <a:rPr lang="en-US" i="1" dirty="0" smtClean="0"/>
              <a:t>Accipiter </a:t>
            </a:r>
            <a:r>
              <a:rPr lang="en-US" i="1" dirty="0" err="1" smtClean="0"/>
              <a:t>gentilis</a:t>
            </a:r>
            <a:r>
              <a:rPr lang="en-US" dirty="0" smtClean="0"/>
              <a:t>)</a:t>
            </a:r>
            <a:endParaRPr lang="el-GR" dirty="0"/>
          </a:p>
        </p:txBody>
      </p:sp>
      <p:sp>
        <p:nvSpPr>
          <p:cNvPr id="5" name="4 - Θέση περιεχομένου"/>
          <p:cNvSpPr>
            <a:spLocks noGrp="1"/>
          </p:cNvSpPr>
          <p:nvPr>
            <p:ph sz="quarter" idx="2"/>
          </p:nvPr>
        </p:nvSpPr>
        <p:spPr/>
        <p:txBody>
          <a:bodyPr/>
          <a:lstStyle/>
          <a:p>
            <a:endParaRPr lang="el-GR" dirty="0"/>
          </a:p>
        </p:txBody>
      </p:sp>
      <p:sp>
        <p:nvSpPr>
          <p:cNvPr id="6" name="5 - Θέση περιεχομένου"/>
          <p:cNvSpPr>
            <a:spLocks noGrp="1"/>
          </p:cNvSpPr>
          <p:nvPr>
            <p:ph sz="quarter" idx="4"/>
          </p:nvPr>
        </p:nvSpPr>
        <p:spPr/>
        <p:txBody>
          <a:bodyPr/>
          <a:lstStyle/>
          <a:p>
            <a:endParaRPr lang="el-GR"/>
          </a:p>
        </p:txBody>
      </p:sp>
      <p:pic>
        <p:nvPicPr>
          <p:cNvPr id="25602" name="Picture 2" descr="http://www.foreasainou.gr/storage/gallery/Alectoris_graeca.jpg"/>
          <p:cNvPicPr>
            <a:picLocks noChangeAspect="1" noChangeArrowheads="1"/>
          </p:cNvPicPr>
          <p:nvPr/>
        </p:nvPicPr>
        <p:blipFill>
          <a:blip r:embed="rId2" cstate="print"/>
          <a:srcRect/>
          <a:stretch>
            <a:fillRect/>
          </a:stretch>
        </p:blipFill>
        <p:spPr bwMode="auto">
          <a:xfrm>
            <a:off x="467544" y="1988839"/>
            <a:ext cx="4032448" cy="2989693"/>
          </a:xfrm>
          <a:prstGeom prst="rect">
            <a:avLst/>
          </a:prstGeom>
          <a:noFill/>
        </p:spPr>
      </p:pic>
      <p:pic>
        <p:nvPicPr>
          <p:cNvPr id="25604" name="Picture 4" descr="http://www.foreasainou.gr/storage/gallery/e4e1af73ca41c093515ff36e8ba96f16.JPG"/>
          <p:cNvPicPr>
            <a:picLocks noChangeAspect="1" noChangeArrowheads="1"/>
          </p:cNvPicPr>
          <p:nvPr/>
        </p:nvPicPr>
        <p:blipFill>
          <a:blip r:embed="rId3" cstate="print"/>
          <a:srcRect/>
          <a:stretch>
            <a:fillRect/>
          </a:stretch>
        </p:blipFill>
        <p:spPr bwMode="auto">
          <a:xfrm>
            <a:off x="4644008" y="2132856"/>
            <a:ext cx="4032448" cy="3090738"/>
          </a:xfrm>
          <a:prstGeom prst="rect">
            <a:avLst/>
          </a:prstGeom>
          <a:noFill/>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Αμφίβια &amp; Ερπετά</a:t>
            </a:r>
            <a:endParaRPr lang="el-GR" dirty="0"/>
          </a:p>
        </p:txBody>
      </p:sp>
      <p:sp>
        <p:nvSpPr>
          <p:cNvPr id="8" name="7 - Θέση κειμένου"/>
          <p:cNvSpPr>
            <a:spLocks noGrp="1"/>
          </p:cNvSpPr>
          <p:nvPr>
            <p:ph type="body" idx="2"/>
          </p:nvPr>
        </p:nvSpPr>
        <p:spPr/>
        <p:txBody>
          <a:bodyPr>
            <a:normAutofit/>
          </a:bodyPr>
          <a:lstStyle/>
          <a:p>
            <a:r>
              <a:rPr lang="el-GR" dirty="0" smtClean="0"/>
              <a:t>Σαύρα (</a:t>
            </a:r>
            <a:r>
              <a:rPr lang="en-US" i="1" dirty="0" err="1" smtClean="0"/>
              <a:t>Algyroides</a:t>
            </a:r>
            <a:r>
              <a:rPr lang="en-US" i="1" dirty="0" smtClean="0"/>
              <a:t> </a:t>
            </a:r>
            <a:r>
              <a:rPr lang="en-US" i="1" dirty="0" err="1" smtClean="0"/>
              <a:t>moreoticus</a:t>
            </a:r>
            <a:r>
              <a:rPr lang="en-US" dirty="0" smtClean="0"/>
              <a:t>) </a:t>
            </a:r>
            <a:endParaRPr lang="el-GR" dirty="0"/>
          </a:p>
        </p:txBody>
      </p:sp>
      <p:sp>
        <p:nvSpPr>
          <p:cNvPr id="9" name="8 - Θέση περιεχομένου"/>
          <p:cNvSpPr>
            <a:spLocks noGrp="1"/>
          </p:cNvSpPr>
          <p:nvPr>
            <p:ph sz="half" idx="1"/>
          </p:nvPr>
        </p:nvSpPr>
        <p:spPr/>
        <p:txBody>
          <a:bodyPr/>
          <a:lstStyle/>
          <a:p>
            <a:endParaRPr lang="el-GR"/>
          </a:p>
        </p:txBody>
      </p:sp>
      <p:pic>
        <p:nvPicPr>
          <p:cNvPr id="24578" name="Picture 2" descr="http://www.foreasainou.gr/storage/gallery/sauvra.jpg"/>
          <p:cNvPicPr>
            <a:picLocks noChangeAspect="1" noChangeArrowheads="1"/>
          </p:cNvPicPr>
          <p:nvPr/>
        </p:nvPicPr>
        <p:blipFill>
          <a:blip r:embed="rId2" cstate="print"/>
          <a:srcRect/>
          <a:stretch>
            <a:fillRect/>
          </a:stretch>
        </p:blipFill>
        <p:spPr bwMode="auto">
          <a:xfrm>
            <a:off x="1547664" y="548680"/>
            <a:ext cx="5688632" cy="3933156"/>
          </a:xfrm>
          <a:prstGeom prst="rect">
            <a:avLst/>
          </a:prstGeom>
          <a:noFill/>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Θηλαστικά</a:t>
            </a:r>
            <a:endParaRPr lang="el-GR" dirty="0"/>
          </a:p>
        </p:txBody>
      </p:sp>
      <p:sp>
        <p:nvSpPr>
          <p:cNvPr id="3" name="2 - Θέση κειμένου"/>
          <p:cNvSpPr>
            <a:spLocks noGrp="1"/>
          </p:cNvSpPr>
          <p:nvPr>
            <p:ph type="body" idx="1"/>
          </p:nvPr>
        </p:nvSpPr>
        <p:spPr/>
        <p:txBody>
          <a:bodyPr>
            <a:normAutofit fontScale="85000" lnSpcReduction="10000"/>
          </a:bodyPr>
          <a:lstStyle/>
          <a:p>
            <a:r>
              <a:rPr lang="el-GR" dirty="0" smtClean="0"/>
              <a:t>Εντομοφάγο θηλαστικό (</a:t>
            </a:r>
            <a:r>
              <a:rPr lang="en-US" i="1" dirty="0" err="1" smtClean="0"/>
              <a:t>Talpa</a:t>
            </a:r>
            <a:r>
              <a:rPr lang="en-US" i="1" dirty="0" smtClean="0"/>
              <a:t> </a:t>
            </a:r>
            <a:r>
              <a:rPr lang="en-US" i="1" dirty="0" err="1" smtClean="0"/>
              <a:t>stankovici</a:t>
            </a:r>
            <a:r>
              <a:rPr lang="el-GR" i="1" dirty="0" smtClean="0"/>
              <a:t>)</a:t>
            </a:r>
            <a:endParaRPr lang="el-GR" dirty="0"/>
          </a:p>
        </p:txBody>
      </p:sp>
      <p:sp>
        <p:nvSpPr>
          <p:cNvPr id="4" name="3 - Θέση κειμένου"/>
          <p:cNvSpPr>
            <a:spLocks noGrp="1"/>
          </p:cNvSpPr>
          <p:nvPr>
            <p:ph type="body" sz="half" idx="3"/>
          </p:nvPr>
        </p:nvSpPr>
        <p:spPr/>
        <p:txBody>
          <a:bodyPr>
            <a:normAutofit lnSpcReduction="10000"/>
          </a:bodyPr>
          <a:lstStyle/>
          <a:p>
            <a:r>
              <a:rPr lang="el-GR" dirty="0" smtClean="0"/>
              <a:t> είδος νυχτερίδας (</a:t>
            </a:r>
            <a:r>
              <a:rPr lang="en-US" i="1" dirty="0" err="1" smtClean="0"/>
              <a:t>Rhinolophus</a:t>
            </a:r>
            <a:r>
              <a:rPr lang="en-US" i="1" dirty="0" smtClean="0"/>
              <a:t> sp.</a:t>
            </a:r>
            <a:r>
              <a:rPr lang="en-US" dirty="0" smtClean="0"/>
              <a:t>)</a:t>
            </a:r>
            <a:endParaRPr lang="el-GR" dirty="0"/>
          </a:p>
        </p:txBody>
      </p:sp>
      <p:sp>
        <p:nvSpPr>
          <p:cNvPr id="5" name="4 - Θέση περιεχομένου"/>
          <p:cNvSpPr>
            <a:spLocks noGrp="1"/>
          </p:cNvSpPr>
          <p:nvPr>
            <p:ph sz="quarter" idx="2"/>
          </p:nvPr>
        </p:nvSpPr>
        <p:spPr/>
        <p:txBody>
          <a:bodyPr/>
          <a:lstStyle/>
          <a:p>
            <a:endParaRPr lang="el-GR"/>
          </a:p>
        </p:txBody>
      </p:sp>
      <p:sp>
        <p:nvSpPr>
          <p:cNvPr id="6" name="5 - Θέση περιεχομένου"/>
          <p:cNvSpPr>
            <a:spLocks noGrp="1"/>
          </p:cNvSpPr>
          <p:nvPr>
            <p:ph sz="quarter" idx="4"/>
          </p:nvPr>
        </p:nvSpPr>
        <p:spPr/>
        <p:txBody>
          <a:bodyPr/>
          <a:lstStyle/>
          <a:p>
            <a:endParaRPr lang="el-GR"/>
          </a:p>
        </p:txBody>
      </p:sp>
      <p:pic>
        <p:nvPicPr>
          <p:cNvPr id="23554" name="Picture 2" descr="http://www.foreasainou.gr/storage/gallery/aspalakas.jpg"/>
          <p:cNvPicPr>
            <a:picLocks noChangeAspect="1" noChangeArrowheads="1"/>
          </p:cNvPicPr>
          <p:nvPr/>
        </p:nvPicPr>
        <p:blipFill>
          <a:blip r:embed="rId2" cstate="print"/>
          <a:srcRect/>
          <a:stretch>
            <a:fillRect/>
          </a:stretch>
        </p:blipFill>
        <p:spPr bwMode="auto">
          <a:xfrm>
            <a:off x="467544" y="1988840"/>
            <a:ext cx="4032448" cy="2711717"/>
          </a:xfrm>
          <a:prstGeom prst="rect">
            <a:avLst/>
          </a:prstGeom>
          <a:noFill/>
        </p:spPr>
      </p:pic>
      <p:pic>
        <p:nvPicPr>
          <p:cNvPr id="23556" name="Picture 4" descr="http://www.foreasainou.gr/storage/gallery/nykterida.jpg"/>
          <p:cNvPicPr>
            <a:picLocks noChangeAspect="1" noChangeArrowheads="1"/>
          </p:cNvPicPr>
          <p:nvPr/>
        </p:nvPicPr>
        <p:blipFill>
          <a:blip r:embed="rId3" cstate="print"/>
          <a:srcRect/>
          <a:stretch>
            <a:fillRect/>
          </a:stretch>
        </p:blipFill>
        <p:spPr bwMode="auto">
          <a:xfrm>
            <a:off x="4644008" y="2132856"/>
            <a:ext cx="4032448" cy="3099010"/>
          </a:xfrm>
          <a:prstGeom prst="rect">
            <a:avLst/>
          </a:prstGeom>
          <a:noFill/>
        </p:spPr>
      </p:pic>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ÎÏÎ¿ÏÎ­Î»ÎµÏÎ¼Î± ÎµÎ¹ÎºÏÎ½Î±Ï Î³Î¹Î± thanks for watching"/>
          <p:cNvPicPr>
            <a:picLocks noChangeAspect="1" noChangeArrowheads="1"/>
          </p:cNvPicPr>
          <p:nvPr/>
        </p:nvPicPr>
        <p:blipFill>
          <a:blip r:embed="rId2" cstate="print"/>
          <a:srcRect/>
          <a:stretch>
            <a:fillRect/>
          </a:stretch>
        </p:blipFill>
        <p:spPr bwMode="auto">
          <a:xfrm>
            <a:off x="1835696" y="0"/>
            <a:ext cx="5832648" cy="5964017"/>
          </a:xfrm>
          <a:prstGeom prst="rect">
            <a:avLst/>
          </a:prstGeom>
          <a:noFill/>
        </p:spPr>
      </p:pic>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el-GR" dirty="0" smtClean="0"/>
              <a:t>Πληροφορίες</a:t>
            </a:r>
          </a:p>
          <a:p>
            <a:r>
              <a:rPr lang="el-GR" dirty="0" smtClean="0"/>
              <a:t>Χλωρίδα</a:t>
            </a:r>
            <a:endParaRPr lang="en-US" dirty="0" smtClean="0"/>
          </a:p>
          <a:p>
            <a:r>
              <a:rPr lang="el-GR" dirty="0" smtClean="0"/>
              <a:t>Πανίδα</a:t>
            </a:r>
            <a:endParaRPr lang="el-GR" dirty="0" smtClean="0"/>
          </a:p>
        </p:txBody>
      </p:sp>
      <p:sp>
        <p:nvSpPr>
          <p:cNvPr id="2" name="1 - Τίτλος"/>
          <p:cNvSpPr>
            <a:spLocks noGrp="1"/>
          </p:cNvSpPr>
          <p:nvPr>
            <p:ph type="title"/>
          </p:nvPr>
        </p:nvSpPr>
        <p:spPr/>
        <p:txBody>
          <a:bodyPr/>
          <a:lstStyle/>
          <a:p>
            <a:r>
              <a:rPr lang="el-GR" dirty="0" smtClean="0"/>
              <a:t>ΠΕΡΙΕΧΟΜΕΝΑ</a:t>
            </a:r>
            <a:endParaRPr lang="el-GR" dirty="0"/>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Αίνος (ιταλικά: </a:t>
            </a:r>
            <a:r>
              <a:rPr lang="el-GR" i="1" dirty="0" err="1" smtClean="0"/>
              <a:t>Monte</a:t>
            </a:r>
            <a:r>
              <a:rPr lang="el-GR" i="1" dirty="0" smtClean="0"/>
              <a:t> </a:t>
            </a:r>
            <a:r>
              <a:rPr lang="el-GR" i="1" dirty="0" err="1" smtClean="0"/>
              <a:t>Nero</a:t>
            </a:r>
            <a:r>
              <a:rPr lang="el-GR" dirty="0" smtClean="0"/>
              <a:t>) είναι το ψηλότερο βουνό της Κεφαλονιάς (1.628 μ.) και των Ιονίων Νήσων, το οποίο αποτελεί εθνικό δρυμό από το 1962. Ο εθνικός δρυμός έχει έκταση σχεδόν 30.000 στρέμματα . Η ψηλότερη κορυφή του Αίνου είναι ο Μέγας Σωρός, απ' όπου φαίνεται καθαρά από τη Ζάκυνθο και αμυδρά από την Λευκάδα και οι κοντινές ακτές της Πελοποννήσου και της Στερεάς Ελλάδος. Έχει ύψος 1.628 μέτρα και ουσιαστικά είναι το μόνο υψηλό βουνό της Κεφαλονιάς. </a:t>
            </a:r>
          </a:p>
        </p:txBody>
      </p:sp>
      <p:sp>
        <p:nvSpPr>
          <p:cNvPr id="3" name="2 - Τίτλος"/>
          <p:cNvSpPr>
            <a:spLocks noGrp="1"/>
          </p:cNvSpPr>
          <p:nvPr>
            <p:ph type="title"/>
          </p:nvPr>
        </p:nvSpPr>
        <p:spPr/>
        <p:txBody>
          <a:bodyPr/>
          <a:lstStyle/>
          <a:p>
            <a:r>
              <a:rPr lang="el-GR" dirty="0" smtClean="0"/>
              <a:t>Πληροφορίες</a:t>
            </a:r>
            <a:endParaRPr lang="el-GR" dirty="0"/>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κειμένου"/>
          <p:cNvSpPr>
            <a:spLocks noGrp="1"/>
          </p:cNvSpPr>
          <p:nvPr>
            <p:ph type="body" idx="1"/>
          </p:nvPr>
        </p:nvSpPr>
        <p:spPr/>
        <p:txBody>
          <a:bodyPr/>
          <a:lstStyle/>
          <a:p>
            <a:endParaRPr lang="el-GR" dirty="0"/>
          </a:p>
        </p:txBody>
      </p:sp>
      <p:sp>
        <p:nvSpPr>
          <p:cNvPr id="4" name="3 - Θέση κειμένου"/>
          <p:cNvSpPr>
            <a:spLocks noGrp="1"/>
          </p:cNvSpPr>
          <p:nvPr>
            <p:ph type="body" sz="half" idx="3"/>
          </p:nvPr>
        </p:nvSpPr>
        <p:spPr/>
        <p:txBody>
          <a:bodyPr/>
          <a:lstStyle/>
          <a:p>
            <a:r>
              <a:rPr lang="el-GR" dirty="0" smtClean="0"/>
              <a:t>Το βουνό από ψηλά</a:t>
            </a:r>
            <a:endParaRPr lang="el-GR" dirty="0"/>
          </a:p>
        </p:txBody>
      </p:sp>
      <p:sp>
        <p:nvSpPr>
          <p:cNvPr id="5" name="4 - Θέση περιεχομένου"/>
          <p:cNvSpPr>
            <a:spLocks noGrp="1"/>
          </p:cNvSpPr>
          <p:nvPr>
            <p:ph sz="quarter" idx="2"/>
          </p:nvPr>
        </p:nvSpPr>
        <p:spPr/>
        <p:txBody>
          <a:bodyPr>
            <a:normAutofit fontScale="92500" lnSpcReduction="20000"/>
          </a:bodyPr>
          <a:lstStyle/>
          <a:p>
            <a:r>
              <a:rPr lang="el-GR" dirty="0" smtClean="0"/>
              <a:t>Ο Αίνος, ένα μνημείο της φύσης, προσελκύει το ενδιαφέρον τόσο των τουριστών, όσο και των οικολόγων, οι οποίοι καταβάλλουν τα μέγιστα για να μείνει ζωντανός και να αναπαραχθεί ξανά στο μέγιστο βαθμό ο φυσικός πλούτος του βουνού που κοσμεί ολόκληρο το νησί.</a:t>
            </a:r>
          </a:p>
        </p:txBody>
      </p:sp>
      <p:sp>
        <p:nvSpPr>
          <p:cNvPr id="6" name="5 - Θέση περιεχομένου"/>
          <p:cNvSpPr>
            <a:spLocks noGrp="1"/>
          </p:cNvSpPr>
          <p:nvPr>
            <p:ph sz="quarter" idx="4"/>
          </p:nvPr>
        </p:nvSpPr>
        <p:spPr/>
        <p:txBody>
          <a:bodyPr/>
          <a:lstStyle/>
          <a:p>
            <a:endParaRPr lang="el-GR" dirty="0"/>
          </a:p>
        </p:txBody>
      </p:sp>
      <p:pic>
        <p:nvPicPr>
          <p:cNvPr id="1026" name="Picture 2" descr="ÎÏÎ¿ÏÎ­Î»ÎµÏÎ¼Î± ÎµÎ¹ÎºÏÎ½Î±Ï Î³Î¹Î± ÎµÎ¸Î½Î¹ÎºÎ¿Ï Î´ÏÏÎ¼Î¿Ï Î±Î¹Î½Î¿Ï"/>
          <p:cNvPicPr>
            <a:picLocks noChangeAspect="1" noChangeArrowheads="1"/>
          </p:cNvPicPr>
          <p:nvPr/>
        </p:nvPicPr>
        <p:blipFill>
          <a:blip r:embed="rId2" cstate="print"/>
          <a:srcRect/>
          <a:stretch>
            <a:fillRect/>
          </a:stretch>
        </p:blipFill>
        <p:spPr bwMode="auto">
          <a:xfrm>
            <a:off x="4644006" y="1700807"/>
            <a:ext cx="4032450" cy="3024337"/>
          </a:xfrm>
          <a:prstGeom prst="rect">
            <a:avLst/>
          </a:prstGeom>
          <a:noFill/>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Ο αριθμός των ειδών χλωρίδας του Εθνικού Δρυμού του Αίνου υπολογίζεται περίπου σε 400. Σε αυτά περιλαμβάνονται μόνον τα Πτεριδόφυτα και Σπερματόφυτα. Δηλαδή, δεν περιλαμβάνονται άλλες μεγάλες ομάδες φυτών, όπως π.χ. οι Μύκητες, οι Λειχήνες, τα Βρυόφυτα κ.λπ. Για αυτές τις μεγάλες ομάδες του φυτικού βασιλείου δεν υπάρχουν παρά μόνον αποσπασματικές αναφορές διαφόρων ειδών που απαντώνται στον Αίνο.</a:t>
            </a:r>
            <a:endParaRPr lang="el-GR" dirty="0"/>
          </a:p>
        </p:txBody>
      </p:sp>
      <p:sp>
        <p:nvSpPr>
          <p:cNvPr id="3" name="2 - Τίτλος"/>
          <p:cNvSpPr>
            <a:spLocks noGrp="1"/>
          </p:cNvSpPr>
          <p:nvPr>
            <p:ph type="title"/>
          </p:nvPr>
        </p:nvSpPr>
        <p:spPr/>
        <p:txBody>
          <a:bodyPr/>
          <a:lstStyle/>
          <a:p>
            <a:r>
              <a:rPr lang="el-GR" dirty="0" smtClean="0"/>
              <a:t>Χλωρίδα</a:t>
            </a:r>
            <a:endParaRPr lang="el-GR"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fontScale="55000" lnSpcReduction="20000"/>
          </a:bodyPr>
          <a:lstStyle/>
          <a:p>
            <a:r>
              <a:rPr lang="el-GR" b="1" dirty="0" smtClean="0"/>
              <a:t> </a:t>
            </a:r>
            <a:r>
              <a:rPr lang="el-GR" dirty="0" smtClean="0"/>
              <a:t>Το </a:t>
            </a:r>
            <a:r>
              <a:rPr lang="el-GR" dirty="0" err="1" smtClean="0"/>
              <a:t>στενότοπο</a:t>
            </a:r>
            <a:r>
              <a:rPr lang="el-GR" dirty="0" smtClean="0"/>
              <a:t> ενδημικό είδος </a:t>
            </a:r>
            <a:r>
              <a:rPr lang="el-GR" i="1" dirty="0" err="1" smtClean="0"/>
              <a:t>Viola</a:t>
            </a:r>
            <a:r>
              <a:rPr lang="el-GR" i="1" dirty="0" smtClean="0"/>
              <a:t> </a:t>
            </a:r>
            <a:r>
              <a:rPr lang="el-GR" i="1" dirty="0" err="1" smtClean="0"/>
              <a:t>cephalonica</a:t>
            </a:r>
            <a:r>
              <a:rPr lang="el-GR" dirty="0" smtClean="0"/>
              <a:t> απαντά μόνο στις υψηλότερες κορυφές του Εθνικού Δρυμού Αίνου.</a:t>
            </a:r>
            <a:endParaRPr lang="el-GR" dirty="0"/>
          </a:p>
        </p:txBody>
      </p:sp>
      <p:sp>
        <p:nvSpPr>
          <p:cNvPr id="4" name="3 - Θέση κειμένου"/>
          <p:cNvSpPr>
            <a:spLocks noGrp="1"/>
          </p:cNvSpPr>
          <p:nvPr>
            <p:ph type="body" sz="half" idx="3"/>
          </p:nvPr>
        </p:nvSpPr>
        <p:spPr/>
        <p:txBody>
          <a:bodyPr>
            <a:normAutofit lnSpcReduction="10000"/>
          </a:bodyPr>
          <a:lstStyle/>
          <a:p>
            <a:r>
              <a:rPr lang="el-GR" dirty="0" smtClean="0"/>
              <a:t>Το ενδημικό είδος </a:t>
            </a:r>
            <a:r>
              <a:rPr lang="el-GR" i="1" dirty="0" err="1" smtClean="0"/>
              <a:t>Abies</a:t>
            </a:r>
            <a:r>
              <a:rPr lang="el-GR" i="1" dirty="0" smtClean="0"/>
              <a:t> </a:t>
            </a:r>
            <a:r>
              <a:rPr lang="el-GR" i="1" dirty="0" err="1" smtClean="0"/>
              <a:t>cephalonica</a:t>
            </a:r>
            <a:r>
              <a:rPr lang="el-GR" dirty="0" smtClean="0"/>
              <a:t> </a:t>
            </a:r>
            <a:endParaRPr lang="el-GR" dirty="0"/>
          </a:p>
        </p:txBody>
      </p:sp>
      <p:sp>
        <p:nvSpPr>
          <p:cNvPr id="5" name="4 - Θέση περιεχομένου"/>
          <p:cNvSpPr>
            <a:spLocks noGrp="1"/>
          </p:cNvSpPr>
          <p:nvPr>
            <p:ph sz="quarter" idx="2"/>
          </p:nvPr>
        </p:nvSpPr>
        <p:spPr/>
        <p:txBody>
          <a:bodyPr/>
          <a:lstStyle/>
          <a:p>
            <a:endParaRPr lang="el-GR" dirty="0"/>
          </a:p>
        </p:txBody>
      </p:sp>
      <p:sp>
        <p:nvSpPr>
          <p:cNvPr id="6" name="5 - Θέση περιεχομένου"/>
          <p:cNvSpPr>
            <a:spLocks noGrp="1"/>
          </p:cNvSpPr>
          <p:nvPr>
            <p:ph sz="quarter" idx="4"/>
          </p:nvPr>
        </p:nvSpPr>
        <p:spPr/>
        <p:txBody>
          <a:bodyPr/>
          <a:lstStyle/>
          <a:p>
            <a:endParaRPr lang="el-GR" dirty="0"/>
          </a:p>
        </p:txBody>
      </p:sp>
      <p:pic>
        <p:nvPicPr>
          <p:cNvPr id="18434" name="Picture 2" descr="Viola cephalonica"/>
          <p:cNvPicPr>
            <a:picLocks noChangeAspect="1" noChangeArrowheads="1"/>
          </p:cNvPicPr>
          <p:nvPr/>
        </p:nvPicPr>
        <p:blipFill>
          <a:blip r:embed="rId2" cstate="print"/>
          <a:srcRect/>
          <a:stretch>
            <a:fillRect/>
          </a:stretch>
        </p:blipFill>
        <p:spPr bwMode="auto">
          <a:xfrm>
            <a:off x="755576" y="1484784"/>
            <a:ext cx="2952328" cy="3936437"/>
          </a:xfrm>
          <a:prstGeom prst="rect">
            <a:avLst/>
          </a:prstGeom>
          <a:noFill/>
        </p:spPr>
      </p:pic>
      <p:pic>
        <p:nvPicPr>
          <p:cNvPr id="18436" name="Picture 4" descr="Î ÎºÎµÏÎ±Î»Î»Î·Î½Î¹Î±ÎºÎ® ÎÎ»Î¬ÏÎ· "/>
          <p:cNvPicPr>
            <a:picLocks noChangeAspect="1" noChangeArrowheads="1"/>
          </p:cNvPicPr>
          <p:nvPr/>
        </p:nvPicPr>
        <p:blipFill>
          <a:blip r:embed="rId3" cstate="print"/>
          <a:srcRect/>
          <a:stretch>
            <a:fillRect/>
          </a:stretch>
        </p:blipFill>
        <p:spPr bwMode="auto">
          <a:xfrm>
            <a:off x="5148064" y="1484784"/>
            <a:ext cx="2949791" cy="3933056"/>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fontScale="62500" lnSpcReduction="20000"/>
          </a:bodyPr>
          <a:lstStyle/>
          <a:p>
            <a:r>
              <a:rPr lang="el-GR" dirty="0" smtClean="0"/>
              <a:t> Το σπάνιο μεσογειακό είδος </a:t>
            </a:r>
            <a:r>
              <a:rPr lang="el-GR" i="1" dirty="0" err="1" smtClean="0"/>
              <a:t>Paeonia</a:t>
            </a:r>
            <a:r>
              <a:rPr lang="el-GR" i="1" dirty="0" smtClean="0"/>
              <a:t> </a:t>
            </a:r>
            <a:r>
              <a:rPr lang="el-GR" i="1" dirty="0" err="1" smtClean="0"/>
              <a:t>mascula</a:t>
            </a:r>
            <a:r>
              <a:rPr lang="el-GR" dirty="0" smtClean="0"/>
              <a:t> </a:t>
            </a:r>
            <a:r>
              <a:rPr lang="el-GR" dirty="0" err="1" smtClean="0"/>
              <a:t>subsp</a:t>
            </a:r>
            <a:r>
              <a:rPr lang="el-GR" dirty="0" smtClean="0"/>
              <a:t>. </a:t>
            </a:r>
            <a:r>
              <a:rPr lang="el-GR" i="1" dirty="0" err="1" smtClean="0"/>
              <a:t>russi</a:t>
            </a:r>
            <a:r>
              <a:rPr lang="el-GR" i="1" dirty="0" smtClean="0"/>
              <a:t> </a:t>
            </a:r>
            <a:r>
              <a:rPr lang="el-GR" dirty="0" smtClean="0"/>
              <a:t>απαντά και στον Εθνικό Δρυμό.</a:t>
            </a:r>
            <a:endParaRPr lang="el-GR" dirty="0"/>
          </a:p>
        </p:txBody>
      </p:sp>
      <p:sp>
        <p:nvSpPr>
          <p:cNvPr id="4" name="3 - Θέση κειμένου"/>
          <p:cNvSpPr>
            <a:spLocks noGrp="1"/>
          </p:cNvSpPr>
          <p:nvPr>
            <p:ph type="body" sz="half" idx="3"/>
          </p:nvPr>
        </p:nvSpPr>
        <p:spPr/>
        <p:txBody>
          <a:bodyPr>
            <a:normAutofit fontScale="55000" lnSpcReduction="20000"/>
          </a:bodyPr>
          <a:lstStyle/>
          <a:p>
            <a:r>
              <a:rPr lang="el-GR" dirty="0" smtClean="0"/>
              <a:t>Χαρακτηριστική βλάστηση στο Όρος </a:t>
            </a:r>
            <a:r>
              <a:rPr lang="el-GR" dirty="0" err="1" smtClean="0"/>
              <a:t>Ρούδι</a:t>
            </a:r>
            <a:r>
              <a:rPr lang="el-GR" dirty="0" smtClean="0"/>
              <a:t> με μίξη κεφαλληνιακής Ελάτης και υψηλής </a:t>
            </a:r>
            <a:r>
              <a:rPr lang="el-GR" dirty="0" err="1" smtClean="0"/>
              <a:t>μακκίας</a:t>
            </a:r>
            <a:r>
              <a:rPr lang="el-GR" dirty="0" smtClean="0"/>
              <a:t> βλάστησης με αείφυλλα πλατύφυλλα </a:t>
            </a:r>
            <a:r>
              <a:rPr lang="el-GR" dirty="0" err="1" smtClean="0"/>
              <a:t>ημιδενδρώδη</a:t>
            </a:r>
            <a:r>
              <a:rPr lang="el-GR" dirty="0" smtClean="0"/>
              <a:t> είδη.</a:t>
            </a:r>
            <a:endParaRPr lang="el-GR" dirty="0"/>
          </a:p>
        </p:txBody>
      </p:sp>
      <p:sp>
        <p:nvSpPr>
          <p:cNvPr id="5" name="4 - Θέση περιεχομένου"/>
          <p:cNvSpPr>
            <a:spLocks noGrp="1"/>
          </p:cNvSpPr>
          <p:nvPr>
            <p:ph sz="quarter" idx="2"/>
          </p:nvPr>
        </p:nvSpPr>
        <p:spPr/>
        <p:txBody>
          <a:bodyPr/>
          <a:lstStyle/>
          <a:p>
            <a:endParaRPr lang="el-GR"/>
          </a:p>
        </p:txBody>
      </p:sp>
      <p:sp>
        <p:nvSpPr>
          <p:cNvPr id="6" name="5 - Θέση περιεχομένου"/>
          <p:cNvSpPr>
            <a:spLocks noGrp="1"/>
          </p:cNvSpPr>
          <p:nvPr>
            <p:ph sz="quarter" idx="4"/>
          </p:nvPr>
        </p:nvSpPr>
        <p:spPr/>
        <p:txBody>
          <a:bodyPr/>
          <a:lstStyle/>
          <a:p>
            <a:endParaRPr lang="el-GR"/>
          </a:p>
        </p:txBody>
      </p:sp>
      <p:pic>
        <p:nvPicPr>
          <p:cNvPr id="21506" name="Picture 2" descr="Paeonia muscula subsp. russi"/>
          <p:cNvPicPr>
            <a:picLocks noChangeAspect="1" noChangeArrowheads="1"/>
          </p:cNvPicPr>
          <p:nvPr/>
        </p:nvPicPr>
        <p:blipFill>
          <a:blip r:embed="rId2" cstate="print"/>
          <a:srcRect/>
          <a:stretch>
            <a:fillRect/>
          </a:stretch>
        </p:blipFill>
        <p:spPr bwMode="auto">
          <a:xfrm>
            <a:off x="467544" y="1772816"/>
            <a:ext cx="4032448" cy="3024336"/>
          </a:xfrm>
          <a:prstGeom prst="rect">
            <a:avLst/>
          </a:prstGeom>
          <a:noFill/>
        </p:spPr>
      </p:pic>
      <p:pic>
        <p:nvPicPr>
          <p:cNvPr id="21508" name="Picture 4" descr="ÎÎ¯Î¾Î· ÎµÎ»Î¬ÏÎ·Ï - Î±ÎµÎ¹ÏÏÎ»Î»ÏÎ½ ÏÎ»Î±ÏÏÏÏÎ»Î»ÏÎ½"/>
          <p:cNvPicPr>
            <a:picLocks noChangeAspect="1" noChangeArrowheads="1"/>
          </p:cNvPicPr>
          <p:nvPr/>
        </p:nvPicPr>
        <p:blipFill>
          <a:blip r:embed="rId3" cstate="print"/>
          <a:srcRect/>
          <a:stretch>
            <a:fillRect/>
          </a:stretch>
        </p:blipFill>
        <p:spPr bwMode="auto">
          <a:xfrm>
            <a:off x="4644008" y="1916831"/>
            <a:ext cx="4032448" cy="302433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normAutofit fontScale="70000" lnSpcReduction="20000"/>
          </a:bodyPr>
          <a:lstStyle/>
          <a:p>
            <a:r>
              <a:rPr lang="el-GR" dirty="0" smtClean="0"/>
              <a:t>Δάσος κεφαλληνιακής Ελάτης στην περιοχή </a:t>
            </a:r>
            <a:r>
              <a:rPr lang="el-GR" dirty="0" err="1" smtClean="0"/>
              <a:t>Μελανίτσας</a:t>
            </a:r>
            <a:r>
              <a:rPr lang="el-GR" dirty="0" smtClean="0"/>
              <a:t> του Εθνικού Δρυμού.</a:t>
            </a:r>
            <a:endParaRPr lang="el-GR" dirty="0"/>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lstStyle/>
          <a:p>
            <a:endParaRPr lang="el-GR"/>
          </a:p>
        </p:txBody>
      </p:sp>
      <p:sp>
        <p:nvSpPr>
          <p:cNvPr id="6" name="5 - Θέση περιεχομένου"/>
          <p:cNvSpPr>
            <a:spLocks noGrp="1"/>
          </p:cNvSpPr>
          <p:nvPr>
            <p:ph sz="quarter" idx="4"/>
          </p:nvPr>
        </p:nvSpPr>
        <p:spPr/>
        <p:txBody>
          <a:bodyPr>
            <a:normAutofit fontScale="70000" lnSpcReduction="20000"/>
          </a:bodyPr>
          <a:lstStyle/>
          <a:p>
            <a:r>
              <a:rPr lang="el-GR" dirty="0" smtClean="0"/>
              <a:t>Η κυριαρχούσα μορφή βλάστησης στον Εθνικό Δρυμό του Αίνου είναι το δάσος της Ελάτης (</a:t>
            </a:r>
            <a:r>
              <a:rPr lang="el-GR" i="1" dirty="0" err="1" smtClean="0"/>
              <a:t>Abies</a:t>
            </a:r>
            <a:r>
              <a:rPr lang="el-GR" i="1" dirty="0" smtClean="0"/>
              <a:t> </a:t>
            </a:r>
            <a:r>
              <a:rPr lang="el-GR" i="1" dirty="0" err="1" smtClean="0"/>
              <a:t>cephalonica</a:t>
            </a:r>
            <a:r>
              <a:rPr lang="el-GR" dirty="0" smtClean="0"/>
              <a:t>). Η αξία της </a:t>
            </a:r>
            <a:r>
              <a:rPr lang="el-GR" i="1" dirty="0" err="1" smtClean="0"/>
              <a:t>Abies</a:t>
            </a:r>
            <a:r>
              <a:rPr lang="el-GR" i="1" dirty="0" smtClean="0"/>
              <a:t> </a:t>
            </a:r>
            <a:r>
              <a:rPr lang="el-GR" i="1" dirty="0" err="1" smtClean="0"/>
              <a:t>cephalonica</a:t>
            </a:r>
            <a:r>
              <a:rPr lang="el-GR" dirty="0" smtClean="0"/>
              <a:t> για την Κεφαλονιά είναι πολλαπλή. Δεν είναι μόνον ότι είναι συνδεδεμένη με την ιστορική πορεία του νησιού. Η επιστημονική αξία της εμφάνισης της σε ένα μικρό νησί είναι μεγάλη. Εκτός από την Κεφαλονιά, το είδος αυτό εμφανίζεται επίσης στην Πελοπόννησο, Στερεά Ελλάδα, Εύβοια, Θεσσαλία και Ήπειρο.</a:t>
            </a:r>
            <a:endParaRPr lang="el-GR" dirty="0"/>
          </a:p>
        </p:txBody>
      </p:sp>
      <p:pic>
        <p:nvPicPr>
          <p:cNvPr id="22530" name="Picture 2" descr="Abies cephalonica"/>
          <p:cNvPicPr>
            <a:picLocks noChangeAspect="1" noChangeArrowheads="1"/>
          </p:cNvPicPr>
          <p:nvPr/>
        </p:nvPicPr>
        <p:blipFill>
          <a:blip r:embed="rId2" cstate="print"/>
          <a:srcRect/>
          <a:stretch>
            <a:fillRect/>
          </a:stretch>
        </p:blipFill>
        <p:spPr bwMode="auto">
          <a:xfrm>
            <a:off x="467544" y="2204864"/>
            <a:ext cx="4032448" cy="3024336"/>
          </a:xfrm>
          <a:prstGeom prst="rect">
            <a:avLst/>
          </a:prstGeom>
          <a:noFill/>
        </p:spPr>
      </p:pic>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Περισσότερα από 100 είδη πτηνών έχουν καταγραφεί, εκ των οποίων το 1/3 αποτελούν μόνιμους κατοίκους του Δρυμού. Αμφίβια δεν παρατηρούνται στον Εθνικό Δρυμό, λόγω των οικολογικών τους απαιτήσεων με εξαίρεση το </a:t>
            </a:r>
            <a:r>
              <a:rPr lang="el-GR" i="1" dirty="0" err="1" smtClean="0"/>
              <a:t>Bufo</a:t>
            </a:r>
            <a:r>
              <a:rPr lang="el-GR" i="1" dirty="0" smtClean="0"/>
              <a:t> </a:t>
            </a:r>
            <a:r>
              <a:rPr lang="el-GR" i="1" dirty="0" err="1" smtClean="0"/>
              <a:t>bufo</a:t>
            </a:r>
            <a:r>
              <a:rPr lang="el-GR" dirty="0" smtClean="0"/>
              <a:t> (Φρύνος). Ένα από τα πιο ιδιαίτερα θηλαστικά του όρους Αίνος είναι το εντομοφάγο </a:t>
            </a:r>
            <a:r>
              <a:rPr lang="el-GR" i="1" dirty="0" err="1" smtClean="0"/>
              <a:t>Talpa</a:t>
            </a:r>
            <a:r>
              <a:rPr lang="el-GR" i="1" dirty="0" smtClean="0"/>
              <a:t> </a:t>
            </a:r>
            <a:r>
              <a:rPr lang="el-GR" i="1" dirty="0" err="1" smtClean="0"/>
              <a:t>stankovici</a:t>
            </a:r>
            <a:r>
              <a:rPr lang="el-GR" i="1" dirty="0" smtClean="0"/>
              <a:t> </a:t>
            </a:r>
            <a:r>
              <a:rPr lang="el-GR" dirty="0" smtClean="0"/>
              <a:t>το οποίο ζει κάτω από τη γη, σχηματίζοντας πολύπλοκες στοές. Η παρουσία του αναγνωρίζεται από τους επιφανειακούς χωματοσωρούς που σχηματίζει.</a:t>
            </a:r>
            <a:endParaRPr lang="el-GR" dirty="0"/>
          </a:p>
        </p:txBody>
      </p:sp>
      <p:sp>
        <p:nvSpPr>
          <p:cNvPr id="3" name="2 - Τίτλος"/>
          <p:cNvSpPr>
            <a:spLocks noGrp="1"/>
          </p:cNvSpPr>
          <p:nvPr>
            <p:ph type="title"/>
          </p:nvPr>
        </p:nvSpPr>
        <p:spPr/>
        <p:txBody>
          <a:bodyPr/>
          <a:lstStyle/>
          <a:p>
            <a:r>
              <a:rPr lang="el-GR" dirty="0" smtClean="0"/>
              <a:t>Πανίδα</a:t>
            </a:r>
            <a:endParaRPr lang="el-GR"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225</Words>
  <Application>Microsoft Office PowerPoint</Application>
  <PresentationFormat>Προβολή στην οθόνη (4:3)</PresentationFormat>
  <Paragraphs>28</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Συγκέντρωση</vt:lpstr>
      <vt:lpstr>ΕΘΝΙΚΟΣ ΔΡΥΜΟΣ ΑΙΝΟΥ</vt:lpstr>
      <vt:lpstr>ΠΕΡΙΕΧΟΜΕΝΑ</vt:lpstr>
      <vt:lpstr>Πληροφορίες</vt:lpstr>
      <vt:lpstr>Διαφάνεια 4</vt:lpstr>
      <vt:lpstr>Χλωρίδα</vt:lpstr>
      <vt:lpstr>Διαφάνεια 6</vt:lpstr>
      <vt:lpstr>Διαφάνεια 7</vt:lpstr>
      <vt:lpstr>Διαφάνεια 8</vt:lpstr>
      <vt:lpstr>Πανίδα</vt:lpstr>
      <vt:lpstr>Ορνιθοπανίδα </vt:lpstr>
      <vt:lpstr>Αμφίβια &amp; Ερπετά</vt:lpstr>
      <vt:lpstr>Θηλαστικά</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ΕΘΝΙΚΟΣ ΔΡΥΜΟΣ ΑΙΝΟΥ</dc:title>
  <dc:creator>user</dc:creator>
  <cp:lastModifiedBy>user</cp:lastModifiedBy>
  <cp:revision>9</cp:revision>
  <dcterms:created xsi:type="dcterms:W3CDTF">2019-03-04T17:56:47Z</dcterms:created>
  <dcterms:modified xsi:type="dcterms:W3CDTF">2019-03-05T17:08:33Z</dcterms:modified>
</cp:coreProperties>
</file>