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2" r:id="rId5"/>
    <p:sldId id="259" r:id="rId6"/>
    <p:sldId id="260" r:id="rId7"/>
    <p:sldId id="261" r:id="rId8"/>
    <p:sldId id="263"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0" name="9 - Ορθογώνιο τρίγωνο"/>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 Τίτλος"/>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grpSp>
        <p:nvGrpSpPr>
          <p:cNvPr id="2" name="1 - Ομάδα"/>
          <p:cNvGrpSpPr/>
          <p:nvPr/>
        </p:nvGrpSpPr>
        <p:grpSpPr>
          <a:xfrm>
            <a:off x="-3765" y="4953000"/>
            <a:ext cx="9147765" cy="1912088"/>
            <a:chOff x="-3765" y="4832896"/>
            <a:chExt cx="9147765" cy="2032192"/>
          </a:xfrm>
        </p:grpSpPr>
        <p:sp>
          <p:nvSpPr>
            <p:cNvPr id="7" name="6 - Ελεύθερη σχεδίαση"/>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7 - Ελεύθερη σχεδίαση"/>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10 - Ελεύθερη σχεδίαση"/>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11 - Ευθεία γραμμή σύνδεσης"/>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 Θέση ημερομηνίας"/>
          <p:cNvSpPr>
            <a:spLocks noGrp="1"/>
          </p:cNvSpPr>
          <p:nvPr>
            <p:ph type="dt" sz="half" idx="10"/>
          </p:nvPr>
        </p:nvSpPr>
        <p:spPr/>
        <p:txBody>
          <a:bodyPr/>
          <a:lstStyle>
            <a:lvl1pPr>
              <a:defRPr>
                <a:solidFill>
                  <a:srgbClr val="FFFFFF"/>
                </a:solidFill>
              </a:defRPr>
            </a:lvl1pPr>
            <a:extLst/>
          </a:lstStyle>
          <a:p>
            <a:fld id="{66AD46F7-E342-41AB-B5A8-676BCBF4CEF9}" type="datetimeFigureOut">
              <a:rPr lang="el-GR" smtClean="0"/>
              <a:pPr/>
              <a:t>24/2/2019</a:t>
            </a:fld>
            <a:endParaRPr lang="el-GR" dirty="0"/>
          </a:p>
        </p:txBody>
      </p:sp>
      <p:sp>
        <p:nvSpPr>
          <p:cNvPr id="19" name="18 - Θέση υποσέλιδου"/>
          <p:cNvSpPr>
            <a:spLocks noGrp="1"/>
          </p:cNvSpPr>
          <p:nvPr>
            <p:ph type="ftr" sz="quarter" idx="11"/>
          </p:nvPr>
        </p:nvSpPr>
        <p:spPr/>
        <p:txBody>
          <a:bodyPr/>
          <a:lstStyle>
            <a:lvl1pPr>
              <a:defRPr>
                <a:solidFill>
                  <a:schemeClr val="accent1">
                    <a:tint val="20000"/>
                  </a:schemeClr>
                </a:solidFill>
              </a:defRPr>
            </a:lvl1pPr>
            <a:extLst/>
          </a:lstStyle>
          <a:p>
            <a:endParaRPr lang="el-GR" dirty="0"/>
          </a:p>
        </p:txBody>
      </p:sp>
      <p:sp>
        <p:nvSpPr>
          <p:cNvPr id="27" name="26 - Θέση αριθμού διαφάνειας"/>
          <p:cNvSpPr>
            <a:spLocks noGrp="1"/>
          </p:cNvSpPr>
          <p:nvPr>
            <p:ph type="sldNum" sz="quarter" idx="12"/>
          </p:nvPr>
        </p:nvSpPr>
        <p:spPr/>
        <p:txBody>
          <a:bodyPr/>
          <a:lstStyle>
            <a:lvl1pPr>
              <a:defRPr>
                <a:solidFill>
                  <a:srgbClr val="FFFFFF"/>
                </a:solidFill>
              </a:defRPr>
            </a:lvl1pPr>
            <a:extLst/>
          </a:lstStyle>
          <a:p>
            <a:fld id="{B426FA06-802A-4305-BAD7-797353243165}"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66AD46F7-E342-41AB-B5A8-676BCBF4CEF9}" type="datetimeFigureOut">
              <a:rPr lang="el-GR" smtClean="0"/>
              <a:pPr/>
              <a:t>24/2/2019</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B426FA06-802A-4305-BAD7-797353243165}"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66AD46F7-E342-41AB-B5A8-676BCBF4CEF9}" type="datetimeFigureOut">
              <a:rPr lang="el-GR" smtClean="0"/>
              <a:pPr/>
              <a:t>24/2/2019</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B426FA06-802A-4305-BAD7-797353243165}"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66AD46F7-E342-41AB-B5A8-676BCBF4CEF9}" type="datetimeFigureOut">
              <a:rPr lang="el-GR" smtClean="0"/>
              <a:pPr/>
              <a:t>24/2/2019</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B426FA06-802A-4305-BAD7-797353243165}" type="slidenum">
              <a:rPr lang="el-GR" smtClean="0"/>
              <a:pPr/>
              <a:t>‹#›</a:t>
            </a:fld>
            <a:endParaRPr lang="el-GR" dirty="0"/>
          </a:p>
        </p:txBody>
      </p:sp>
      <p:sp>
        <p:nvSpPr>
          <p:cNvPr id="7" name="6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66AD46F7-E342-41AB-B5A8-676BCBF4CEF9}" type="datetimeFigureOut">
              <a:rPr lang="el-GR" smtClean="0"/>
              <a:pPr/>
              <a:t>24/2/2019</a:t>
            </a:fld>
            <a:endParaRPr lang="el-GR" dirty="0"/>
          </a:p>
        </p:txBody>
      </p:sp>
      <p:sp>
        <p:nvSpPr>
          <p:cNvPr id="5" name="4 - Θέση υποσέλιδου"/>
          <p:cNvSpPr>
            <a:spLocks noGrp="1"/>
          </p:cNvSpPr>
          <p:nvPr>
            <p:ph type="ftr" sz="quarter" idx="11"/>
          </p:nvPr>
        </p:nvSpPr>
        <p:spPr/>
        <p:txBody>
          <a:bodyPr/>
          <a:lstStyle>
            <a:extLst/>
          </a:lstStyle>
          <a:p>
            <a:endParaRPr lang="el-GR" dirty="0"/>
          </a:p>
        </p:txBody>
      </p:sp>
      <p:sp>
        <p:nvSpPr>
          <p:cNvPr id="6" name="5 - Θέση αριθμού διαφάνειας"/>
          <p:cNvSpPr>
            <a:spLocks noGrp="1"/>
          </p:cNvSpPr>
          <p:nvPr>
            <p:ph type="sldNum" sz="quarter" idx="12"/>
          </p:nvPr>
        </p:nvSpPr>
        <p:spPr/>
        <p:txBody>
          <a:bodyPr/>
          <a:lstStyle>
            <a:extLst/>
          </a:lstStyle>
          <a:p>
            <a:fld id="{B426FA06-802A-4305-BAD7-797353243165}" type="slidenum">
              <a:rPr lang="el-GR" smtClean="0"/>
              <a:pPr/>
              <a:t>‹#›</a:t>
            </a:fld>
            <a:endParaRPr lang="el-GR" dirty="0"/>
          </a:p>
        </p:txBody>
      </p:sp>
      <p:sp>
        <p:nvSpPr>
          <p:cNvPr id="7" name="6 - Διάσημα"/>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7 - Διάσημα"/>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2">
        <a:schemeClr val="bg1"/>
      </p:bgRef>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66AD46F7-E342-41AB-B5A8-676BCBF4CEF9}" type="datetimeFigureOut">
              <a:rPr lang="el-GR" smtClean="0"/>
              <a:pPr/>
              <a:t>24/2/2019</a:t>
            </a:fld>
            <a:endParaRPr lang="el-GR" dirty="0"/>
          </a:p>
        </p:txBody>
      </p:sp>
      <p:sp>
        <p:nvSpPr>
          <p:cNvPr id="6" name="5 - Θέση υποσέλιδου"/>
          <p:cNvSpPr>
            <a:spLocks noGrp="1"/>
          </p:cNvSpPr>
          <p:nvPr>
            <p:ph type="ftr" sz="quarter" idx="11"/>
          </p:nvPr>
        </p:nvSpPr>
        <p:spPr/>
        <p:txBody>
          <a:bodyPr/>
          <a:lstStyle>
            <a:extLst/>
          </a:lstStyle>
          <a:p>
            <a:endParaRPr lang="el-GR" dirty="0"/>
          </a:p>
        </p:txBody>
      </p:sp>
      <p:sp>
        <p:nvSpPr>
          <p:cNvPr id="7" name="6 - Θέση αριθμού διαφάνειας"/>
          <p:cNvSpPr>
            <a:spLocks noGrp="1"/>
          </p:cNvSpPr>
          <p:nvPr>
            <p:ph type="sldNum" sz="quarter" idx="12"/>
          </p:nvPr>
        </p:nvSpPr>
        <p:spPr/>
        <p:txBody>
          <a:bodyPr/>
          <a:lstStyle>
            <a:extLst/>
          </a:lstStyle>
          <a:p>
            <a:fld id="{B426FA06-802A-4305-BAD7-797353243165}" type="slidenum">
              <a:rPr lang="el-GR" smtClean="0"/>
              <a:pPr/>
              <a:t>‹#›</a:t>
            </a:fld>
            <a:endParaRPr lang="el-GR" dirty="0"/>
          </a:p>
        </p:txBody>
      </p:sp>
      <p:sp>
        <p:nvSpPr>
          <p:cNvPr id="8" name="7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66AD46F7-E342-41AB-B5A8-676BCBF4CEF9}" type="datetimeFigureOut">
              <a:rPr lang="el-GR" smtClean="0"/>
              <a:pPr/>
              <a:t>24/2/2019</a:t>
            </a:fld>
            <a:endParaRPr lang="el-GR" dirty="0"/>
          </a:p>
        </p:txBody>
      </p:sp>
      <p:sp>
        <p:nvSpPr>
          <p:cNvPr id="8" name="7 - Θέση υποσέλιδου"/>
          <p:cNvSpPr>
            <a:spLocks noGrp="1"/>
          </p:cNvSpPr>
          <p:nvPr>
            <p:ph type="ftr" sz="quarter" idx="11"/>
          </p:nvPr>
        </p:nvSpPr>
        <p:spPr/>
        <p:txBody>
          <a:bodyPr/>
          <a:lstStyle>
            <a:extLst/>
          </a:lstStyle>
          <a:p>
            <a:endParaRPr lang="el-GR" dirty="0"/>
          </a:p>
        </p:txBody>
      </p:sp>
      <p:sp>
        <p:nvSpPr>
          <p:cNvPr id="9" name="8 - Θέση αριθμού διαφάνειας"/>
          <p:cNvSpPr>
            <a:spLocks noGrp="1"/>
          </p:cNvSpPr>
          <p:nvPr>
            <p:ph type="sldNum" sz="quarter" idx="12"/>
          </p:nvPr>
        </p:nvSpPr>
        <p:spPr/>
        <p:txBody>
          <a:bodyPr/>
          <a:lstStyle>
            <a:extLst/>
          </a:lstStyle>
          <a:p>
            <a:fld id="{B426FA06-802A-4305-BAD7-797353243165}" type="slidenum">
              <a:rPr lang="el-GR" smtClean="0"/>
              <a:pPr/>
              <a:t>‹#›</a:t>
            </a:fld>
            <a:endParaRPr lang="el-G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Ref idx="1002">
        <a:schemeClr val="bg1"/>
      </p:bgRef>
    </p:bg>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extLst/>
          </a:lstStyle>
          <a:p>
            <a:fld id="{66AD46F7-E342-41AB-B5A8-676BCBF4CEF9}" type="datetimeFigureOut">
              <a:rPr lang="el-GR" smtClean="0"/>
              <a:pPr/>
              <a:t>24/2/2019</a:t>
            </a:fld>
            <a:endParaRPr lang="el-GR" dirty="0"/>
          </a:p>
        </p:txBody>
      </p:sp>
      <p:sp>
        <p:nvSpPr>
          <p:cNvPr id="4" name="3 - Θέση υποσέλιδου"/>
          <p:cNvSpPr>
            <a:spLocks noGrp="1"/>
          </p:cNvSpPr>
          <p:nvPr>
            <p:ph type="ftr" sz="quarter" idx="11"/>
          </p:nvPr>
        </p:nvSpPr>
        <p:spPr/>
        <p:txBody>
          <a:bodyPr/>
          <a:lstStyle>
            <a:extLst/>
          </a:lstStyle>
          <a:p>
            <a:endParaRPr lang="el-GR" dirty="0"/>
          </a:p>
        </p:txBody>
      </p:sp>
      <p:sp>
        <p:nvSpPr>
          <p:cNvPr id="5" name="4 - Θέση αριθμού διαφάνειας"/>
          <p:cNvSpPr>
            <a:spLocks noGrp="1"/>
          </p:cNvSpPr>
          <p:nvPr>
            <p:ph type="sldNum" sz="quarter" idx="12"/>
          </p:nvPr>
        </p:nvSpPr>
        <p:spPr/>
        <p:txBody>
          <a:bodyPr/>
          <a:lstStyle>
            <a:extLst/>
          </a:lstStyle>
          <a:p>
            <a:fld id="{B426FA06-802A-4305-BAD7-797353243165}" type="slidenum">
              <a:rPr lang="el-GR" smtClean="0"/>
              <a:pPr/>
              <a:t>‹#›</a:t>
            </a:fld>
            <a:endParaRPr lang="el-GR" dirty="0"/>
          </a:p>
        </p:txBody>
      </p:sp>
      <p:sp>
        <p:nvSpPr>
          <p:cNvPr id="6" name="5 - Τίτλος"/>
          <p:cNvSpPr>
            <a:spLocks noGrp="1"/>
          </p:cNvSpPr>
          <p:nvPr>
            <p:ph type="title"/>
          </p:nvPr>
        </p:nvSpPr>
        <p:spPr/>
        <p:txBody>
          <a:bodyPr rtlCol="0"/>
          <a:lstStyle>
            <a:extLst/>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66AD46F7-E342-41AB-B5A8-676BCBF4CEF9}" type="datetimeFigureOut">
              <a:rPr lang="el-GR" smtClean="0"/>
              <a:pPr/>
              <a:t>24/2/2019</a:t>
            </a:fld>
            <a:endParaRPr lang="el-GR" dirty="0"/>
          </a:p>
        </p:txBody>
      </p:sp>
      <p:sp>
        <p:nvSpPr>
          <p:cNvPr id="3" name="2 - Θέση υποσέλιδου"/>
          <p:cNvSpPr>
            <a:spLocks noGrp="1"/>
          </p:cNvSpPr>
          <p:nvPr>
            <p:ph type="ftr" sz="quarter" idx="11"/>
          </p:nvPr>
        </p:nvSpPr>
        <p:spPr/>
        <p:txBody>
          <a:bodyPr/>
          <a:lstStyle>
            <a:extLst/>
          </a:lstStyle>
          <a:p>
            <a:endParaRPr lang="el-GR" dirty="0"/>
          </a:p>
        </p:txBody>
      </p:sp>
      <p:sp>
        <p:nvSpPr>
          <p:cNvPr id="4" name="3 - Θέση αριθμού διαφάνειας"/>
          <p:cNvSpPr>
            <a:spLocks noGrp="1"/>
          </p:cNvSpPr>
          <p:nvPr>
            <p:ph type="sldNum" sz="quarter" idx="12"/>
          </p:nvPr>
        </p:nvSpPr>
        <p:spPr/>
        <p:txBody>
          <a:bodyPr/>
          <a:lstStyle>
            <a:extLst/>
          </a:lstStyle>
          <a:p>
            <a:fld id="{B426FA06-802A-4305-BAD7-797353243165}"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3">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727032" y="6407944"/>
            <a:ext cx="1920240" cy="365760"/>
          </a:xfrm>
        </p:spPr>
        <p:txBody>
          <a:bodyPr/>
          <a:lstStyle>
            <a:extLst/>
          </a:lstStyle>
          <a:p>
            <a:fld id="{66AD46F7-E342-41AB-B5A8-676BCBF4CEF9}" type="datetimeFigureOut">
              <a:rPr lang="el-GR" smtClean="0"/>
              <a:pPr/>
              <a:t>24/2/2019</a:t>
            </a:fld>
            <a:endParaRPr lang="el-GR" dirty="0"/>
          </a:p>
        </p:txBody>
      </p:sp>
      <p:sp>
        <p:nvSpPr>
          <p:cNvPr id="6" name="5 - Θέση υποσέλιδου"/>
          <p:cNvSpPr>
            <a:spLocks noGrp="1"/>
          </p:cNvSpPr>
          <p:nvPr>
            <p:ph type="ftr" sz="quarter" idx="11"/>
          </p:nvPr>
        </p:nvSpPr>
        <p:spPr/>
        <p:txBody>
          <a:bodyPr/>
          <a:lstStyle>
            <a:extLst/>
          </a:lstStyle>
          <a:p>
            <a:endParaRPr lang="el-GR" dirty="0"/>
          </a:p>
        </p:txBody>
      </p:sp>
      <p:sp>
        <p:nvSpPr>
          <p:cNvPr id="7" name="6 - Θέση αριθμού διαφάνειας"/>
          <p:cNvSpPr>
            <a:spLocks noGrp="1"/>
          </p:cNvSpPr>
          <p:nvPr>
            <p:ph type="sldNum" sz="quarter" idx="12"/>
          </p:nvPr>
        </p:nvSpPr>
        <p:spPr/>
        <p:txBody>
          <a:bodyPr/>
          <a:lstStyle>
            <a:extLst/>
          </a:lstStyle>
          <a:p>
            <a:fld id="{B426FA06-802A-4305-BAD7-797353243165}" type="slidenum">
              <a:rPr lang="el-GR" smtClean="0"/>
              <a:pPr/>
              <a:t>‹#›</a:t>
            </a:fld>
            <a:endParaRPr lang="el-G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l-GR" dirty="0" smtClean="0"/>
              <a:t>Κάντε κλικ στο εικονίδιο για να προσθέσετε μια εικόνα</a:t>
            </a:r>
            <a:endParaRPr kumimoji="0" lang="en-US" dirty="0"/>
          </a:p>
        </p:txBody>
      </p:sp>
      <p:sp>
        <p:nvSpPr>
          <p:cNvPr id="5" name="4 - Θέση ημερομηνίας"/>
          <p:cNvSpPr>
            <a:spLocks noGrp="1"/>
          </p:cNvSpPr>
          <p:nvPr>
            <p:ph type="dt" sz="half" idx="10"/>
          </p:nvPr>
        </p:nvSpPr>
        <p:spPr/>
        <p:txBody>
          <a:bodyPr/>
          <a:lstStyle>
            <a:lvl1pPr>
              <a:defRPr>
                <a:solidFill>
                  <a:schemeClr val="tx1"/>
                </a:solidFill>
              </a:defRPr>
            </a:lvl1pPr>
            <a:extLst/>
          </a:lstStyle>
          <a:p>
            <a:fld id="{66AD46F7-E342-41AB-B5A8-676BCBF4CEF9}" type="datetimeFigureOut">
              <a:rPr lang="el-GR" smtClean="0"/>
              <a:pPr/>
              <a:t>24/2/2019</a:t>
            </a:fld>
            <a:endParaRPr lang="el-GR" dirty="0"/>
          </a:p>
        </p:txBody>
      </p:sp>
      <p:sp>
        <p:nvSpPr>
          <p:cNvPr id="6" name="5 - Θέση υποσέλιδου"/>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l-GR" dirty="0"/>
          </a:p>
        </p:txBody>
      </p:sp>
      <p:sp>
        <p:nvSpPr>
          <p:cNvPr id="7" name="6 - Θέση αριθμού διαφάνειας"/>
          <p:cNvSpPr>
            <a:spLocks noGrp="1"/>
          </p:cNvSpPr>
          <p:nvPr>
            <p:ph type="sldNum" sz="quarter" idx="12"/>
          </p:nvPr>
        </p:nvSpPr>
        <p:spPr/>
        <p:txBody>
          <a:bodyPr/>
          <a:lstStyle>
            <a:lvl1pPr>
              <a:defRPr>
                <a:solidFill>
                  <a:schemeClr val="tx1"/>
                </a:solidFill>
              </a:defRPr>
            </a:lvl1pPr>
            <a:extLst/>
          </a:lstStyle>
          <a:p>
            <a:fld id="{B426FA06-802A-4305-BAD7-797353243165}" type="slidenum">
              <a:rPr lang="el-GR" smtClean="0"/>
              <a:pPr/>
              <a:t>‹#›</a:t>
            </a:fld>
            <a:endParaRPr lang="el-GR" dirty="0"/>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l-GR" smtClean="0"/>
              <a:t>Kλικ για επεξεργασία του τίτλου</a:t>
            </a:r>
            <a:endParaRPr kumimoji="0" lang="en-US"/>
          </a:p>
        </p:txBody>
      </p:sp>
      <p:sp>
        <p:nvSpPr>
          <p:cNvPr id="8" name="7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8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9 - Ορθογώνιο τρίγωνο"/>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10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 Διάσημα"/>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12 - Διάσημα"/>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 Ελεύθερη σχεδίαση"/>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11 - Ελεύθερη σχεδίαση"/>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13 - Ορθογώνιο τρίγωνο"/>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14 - Ευθεία γραμμή σύνδεσης"/>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6AD46F7-E342-41AB-B5A8-676BCBF4CEF9}" type="datetimeFigureOut">
              <a:rPr lang="el-GR" smtClean="0"/>
              <a:pPr/>
              <a:t>24/2/2019</a:t>
            </a:fld>
            <a:endParaRPr lang="el-GR" dirty="0"/>
          </a:p>
        </p:txBody>
      </p:sp>
      <p:sp>
        <p:nvSpPr>
          <p:cNvPr id="22" name="21 - Θέση υποσέλιδου"/>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l-GR" dirty="0"/>
          </a:p>
        </p:txBody>
      </p:sp>
      <p:sp>
        <p:nvSpPr>
          <p:cNvPr id="18" name="17 - Θέση αριθμού διαφάνειας"/>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426FA06-802A-4305-BAD7-797353243165}"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endParaRPr lang="el-GR" dirty="0" smtClean="0"/>
          </a:p>
          <a:p>
            <a:r>
              <a:rPr lang="el-GR" sz="3600" b="1" smtClean="0">
                <a:solidFill>
                  <a:srgbClr val="C00000"/>
                </a:solidFill>
              </a:rPr>
              <a:t>ΜΑΡΙΑ </a:t>
            </a:r>
            <a:r>
              <a:rPr lang="el-GR" sz="3600" b="1" dirty="0" smtClean="0">
                <a:solidFill>
                  <a:srgbClr val="C00000"/>
                </a:solidFill>
              </a:rPr>
              <a:t>ΝΕΔΟΥ Β’4</a:t>
            </a:r>
          </a:p>
        </p:txBody>
      </p:sp>
      <p:sp>
        <p:nvSpPr>
          <p:cNvPr id="4" name="3 - Ορθογώνιο"/>
          <p:cNvSpPr/>
          <p:nvPr/>
        </p:nvSpPr>
        <p:spPr>
          <a:xfrm>
            <a:off x="-102577" y="836712"/>
            <a:ext cx="9214382"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l-GR"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Εθνικοσ δρυμοΣ πινδου</a:t>
            </a:r>
            <a:endParaRPr lang="el-GR"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0" y="260648"/>
            <a:ext cx="4042792" cy="5544615"/>
          </a:xfrm>
        </p:spPr>
        <p:txBody>
          <a:bodyPr>
            <a:normAutofit fontScale="92500" lnSpcReduction="20000"/>
          </a:bodyPr>
          <a:lstStyle/>
          <a:p>
            <a:r>
              <a:rPr lang="el-GR" sz="2500" b="1" dirty="0" smtClean="0">
                <a:solidFill>
                  <a:schemeClr val="accent4">
                    <a:lumMod val="75000"/>
                  </a:schemeClr>
                </a:solidFill>
              </a:rPr>
              <a:t>Ο Εθνικός Δρυμός Πίνδου</a:t>
            </a:r>
            <a:r>
              <a:rPr lang="el-GR" sz="2400" dirty="0" smtClean="0"/>
              <a:t> </a:t>
            </a:r>
            <a:r>
              <a:rPr lang="el-GR" sz="2400" b="1" dirty="0" smtClean="0">
                <a:solidFill>
                  <a:schemeClr val="accent4">
                    <a:lumMod val="75000"/>
                  </a:schemeClr>
                </a:solidFill>
              </a:rPr>
              <a:t>περιλαμβάνει την κοιλάδα της Βάλια Κάλντα και του Αρκουδορέματος καθώς και τα βουνά Λύγκος και Μαυροβούνι. </a:t>
            </a:r>
            <a:r>
              <a:rPr lang="el-GR" sz="2500" b="1" dirty="0" smtClean="0">
                <a:solidFill>
                  <a:schemeClr val="accent4">
                    <a:lumMod val="75000"/>
                  </a:schemeClr>
                </a:solidFill>
              </a:rPr>
              <a:t>Βρίσκεται στα όρια μεταξύ των Γρεβενών και Ιωαννίνων </a:t>
            </a:r>
            <a:r>
              <a:rPr lang="el-GR" sz="2400" dirty="0" smtClean="0"/>
              <a:t> </a:t>
            </a:r>
            <a:r>
              <a:rPr lang="el-GR" sz="2400" b="1" dirty="0" smtClean="0">
                <a:solidFill>
                  <a:schemeClr val="accent4">
                    <a:lumMod val="75000"/>
                  </a:schemeClr>
                </a:solidFill>
              </a:rPr>
              <a:t>σε υψόμετρο 1400 μέτρων</a:t>
            </a:r>
            <a:r>
              <a:rPr lang="el-GR" sz="2500" b="1" dirty="0" smtClean="0">
                <a:solidFill>
                  <a:schemeClr val="accent4">
                    <a:lumMod val="75000"/>
                  </a:schemeClr>
                </a:solidFill>
              </a:rPr>
              <a:t>. Είναι 68.990 στρέμματα.</a:t>
            </a:r>
          </a:p>
          <a:p>
            <a:r>
              <a:rPr lang="el-GR" sz="2500" b="1" dirty="0" smtClean="0">
                <a:solidFill>
                  <a:schemeClr val="accent4">
                    <a:lumMod val="75000"/>
                  </a:schemeClr>
                </a:solidFill>
              </a:rPr>
              <a:t> Σκοπός του είναι η προστασία της πλούσιας χλωρίδας και πανίδας.  </a:t>
            </a:r>
          </a:p>
          <a:p>
            <a:endParaRPr lang="el-GR" sz="2500" b="1" dirty="0" smtClean="0">
              <a:solidFill>
                <a:schemeClr val="accent4">
                  <a:lumMod val="75000"/>
                </a:schemeClr>
              </a:solidFill>
            </a:endParaRPr>
          </a:p>
          <a:p>
            <a:endParaRPr lang="el-GR" b="1" dirty="0">
              <a:solidFill>
                <a:schemeClr val="accent4">
                  <a:lumMod val="75000"/>
                </a:schemeClr>
              </a:solidFill>
            </a:endParaRPr>
          </a:p>
        </p:txBody>
      </p:sp>
      <p:pic>
        <p:nvPicPr>
          <p:cNvPr id="1026" name="Picture 2" descr="C:\Users\nedos\Documents\BALIA KALDA1.jpg"/>
          <p:cNvPicPr>
            <a:picLocks noChangeAspect="1" noChangeArrowheads="1"/>
          </p:cNvPicPr>
          <p:nvPr/>
        </p:nvPicPr>
        <p:blipFill>
          <a:blip r:embed="rId2" cstate="print"/>
          <a:srcRect/>
          <a:stretch>
            <a:fillRect/>
          </a:stretch>
        </p:blipFill>
        <p:spPr bwMode="auto">
          <a:xfrm>
            <a:off x="4139952" y="0"/>
            <a:ext cx="5004048" cy="3171316"/>
          </a:xfrm>
          <a:prstGeom prst="rect">
            <a:avLst/>
          </a:prstGeom>
          <a:noFill/>
        </p:spPr>
      </p:pic>
      <p:pic>
        <p:nvPicPr>
          <p:cNvPr id="1027" name="Picture 3" descr="C:\Users\nedos\Documents\ETHNIKOS DRYMOS PINDOY1.jpg"/>
          <p:cNvPicPr>
            <a:picLocks noChangeAspect="1" noChangeArrowheads="1"/>
          </p:cNvPicPr>
          <p:nvPr/>
        </p:nvPicPr>
        <p:blipFill>
          <a:blip r:embed="rId3" cstate="print"/>
          <a:srcRect/>
          <a:stretch>
            <a:fillRect/>
          </a:stretch>
        </p:blipFill>
        <p:spPr bwMode="auto">
          <a:xfrm>
            <a:off x="4139952" y="3104964"/>
            <a:ext cx="5004048" cy="3753036"/>
          </a:xfrm>
          <a:prstGeom prst="rect">
            <a:avLst/>
          </a:prstGeom>
          <a:noFill/>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57200" y="1481329"/>
            <a:ext cx="8291264" cy="1803655"/>
          </a:xfrm>
        </p:spPr>
        <p:txBody>
          <a:bodyPr>
            <a:noAutofit/>
          </a:bodyPr>
          <a:lstStyle/>
          <a:p>
            <a:r>
              <a:rPr lang="el-GR" sz="2100" b="1" dirty="0" smtClean="0">
                <a:solidFill>
                  <a:srgbClr val="002060"/>
                </a:solidFill>
              </a:rPr>
              <a:t> Η πανίδα του δρυμού περιέχει πολλά είδη τα οποία έχουν εξαφανιστεί σε άλλα μέρη.</a:t>
            </a:r>
            <a:r>
              <a:rPr lang="el-GR" sz="2400" dirty="0" smtClean="0"/>
              <a:t> </a:t>
            </a:r>
            <a:r>
              <a:rPr lang="el-GR" sz="2100" b="1" dirty="0" smtClean="0">
                <a:solidFill>
                  <a:srgbClr val="002060"/>
                </a:solidFill>
              </a:rPr>
              <a:t>σπάνια θηλαστικά που ζουν εκεί είναι η βίδρα, το ζαρκάδι και ο αγριόγατος. Στα ποτάμια της κοιλάδας συναντάμε δυο σπάνια είδη πέστροφας .Επιπλέον, υπάρχουν πολλά είδη μανιταριών και ερπετών όπως οχιές, σαύρες, σαλαμάνδρες, αστρίτες. Επτά από αυτά τα είδη προστατεύονται σε ολόκληρο τον κόσμο. </a:t>
            </a:r>
          </a:p>
          <a:p>
            <a:r>
              <a:rPr lang="el-GR" sz="2100" b="1" dirty="0" smtClean="0">
                <a:solidFill>
                  <a:srgbClr val="002060"/>
                </a:solidFill>
              </a:rPr>
              <a:t>Η περιοχή αποτελεί βιότοπο της καφέ αρκούδας , του λύκου και πολλών άλλων σαρκοφάγων ή φυτοφάγων ειδών. </a:t>
            </a:r>
          </a:p>
          <a:p>
            <a:r>
              <a:rPr lang="el-GR" sz="2100" b="1" dirty="0" smtClean="0">
                <a:solidFill>
                  <a:srgbClr val="002060"/>
                </a:solidFill>
              </a:rPr>
              <a:t>Πλούσια είναι και η ορνιθοπανίδα όπως τα αρπακτικά π.χ  χρυσαετός, χρυσογέρακο κ.α.</a:t>
            </a:r>
            <a:endParaRPr lang="el-GR" sz="2100" dirty="0">
              <a:solidFill>
                <a:srgbClr val="002060"/>
              </a:solidFill>
            </a:endParaRPr>
          </a:p>
        </p:txBody>
      </p:sp>
      <p:sp>
        <p:nvSpPr>
          <p:cNvPr id="4" name="3 - Ορθογώνιο"/>
          <p:cNvSpPr/>
          <p:nvPr/>
        </p:nvSpPr>
        <p:spPr>
          <a:xfrm>
            <a:off x="-396552" y="332656"/>
            <a:ext cx="9767489" cy="646331"/>
          </a:xfrm>
          <a:prstGeom prst="rect">
            <a:avLst/>
          </a:prstGeom>
          <a:noFill/>
        </p:spPr>
        <p:txBody>
          <a:bodyPr wrap="square" lIns="91440" tIns="45720" rIns="91440" bIns="45720">
            <a:spAutoFit/>
          </a:bodyPr>
          <a:lstStyle/>
          <a:p>
            <a:pPr algn="ctr"/>
            <a:r>
              <a:rPr lang="el-GR"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Η πανίδα του δρυμού της </a:t>
            </a:r>
            <a:r>
              <a:rPr lang="el-GR"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Π</a:t>
            </a:r>
            <a:r>
              <a:rPr lang="el-GR"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ίνδου</a:t>
            </a:r>
            <a:endParaRPr lang="el-GR"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nedos\Documents\E.D.P.1.jpg"/>
          <p:cNvPicPr>
            <a:picLocks noChangeAspect="1" noChangeArrowheads="1"/>
          </p:cNvPicPr>
          <p:nvPr/>
        </p:nvPicPr>
        <p:blipFill>
          <a:blip r:embed="rId2" cstate="print"/>
          <a:srcRect/>
          <a:stretch>
            <a:fillRect/>
          </a:stretch>
        </p:blipFill>
        <p:spPr bwMode="auto">
          <a:xfrm>
            <a:off x="0" y="3789040"/>
            <a:ext cx="5114933" cy="3068960"/>
          </a:xfrm>
          <a:prstGeom prst="rect">
            <a:avLst/>
          </a:prstGeom>
          <a:noFill/>
        </p:spPr>
      </p:pic>
      <p:pic>
        <p:nvPicPr>
          <p:cNvPr id="5122" name="Picture 2" descr="ÎÏÎ¿ÏÎ­Î»ÎµÏÎ¼Î± ÎµÎ¹ÎºÏÎ½Î±Ï Î³Î¹Î± Î±Î³ÏÎ¹Î¿Î³Î±ÏÎ± ÏÎ¹Î½Î´Î¿Ï"/>
          <p:cNvPicPr>
            <a:picLocks noChangeAspect="1" noChangeArrowheads="1"/>
          </p:cNvPicPr>
          <p:nvPr/>
        </p:nvPicPr>
        <p:blipFill>
          <a:blip r:embed="rId3" cstate="print"/>
          <a:srcRect/>
          <a:stretch>
            <a:fillRect/>
          </a:stretch>
        </p:blipFill>
        <p:spPr bwMode="auto">
          <a:xfrm>
            <a:off x="0" y="0"/>
            <a:ext cx="5076056" cy="3935926"/>
          </a:xfrm>
          <a:prstGeom prst="rect">
            <a:avLst/>
          </a:prstGeom>
          <a:noFill/>
        </p:spPr>
      </p:pic>
      <p:pic>
        <p:nvPicPr>
          <p:cNvPr id="5124" name="Picture 4" descr="ÎÏÎ¿ÏÎ­Î»ÎµÏÎ¼Î± ÎµÎ¹ÎºÏÎ½Î±Ï Î³Î¹Î± Î¶Î±ÏÎºÎ±Î´Î¹ ÏÎ¹Î½Î´Î¿Î¸"/>
          <p:cNvPicPr>
            <a:picLocks noChangeAspect="1" noChangeArrowheads="1"/>
          </p:cNvPicPr>
          <p:nvPr/>
        </p:nvPicPr>
        <p:blipFill>
          <a:blip r:embed="rId4" cstate="print"/>
          <a:srcRect/>
          <a:stretch>
            <a:fillRect/>
          </a:stretch>
        </p:blipFill>
        <p:spPr bwMode="auto">
          <a:xfrm>
            <a:off x="5076056" y="3286125"/>
            <a:ext cx="4762500" cy="3571875"/>
          </a:xfrm>
          <a:prstGeom prst="rect">
            <a:avLst/>
          </a:prstGeom>
          <a:noFill/>
        </p:spPr>
      </p:pic>
      <p:pic>
        <p:nvPicPr>
          <p:cNvPr id="5126" name="Picture 6" descr="ÎÏÎ¿ÏÎ­Î»ÎµÏÎ¼Î± ÎµÎ¹ÎºÏÎ½Î±Ï Î³Î¹Î± Î²Î¹Î´ÏÎ± ÏÎ¹Î½Î´Î¿Î¸"/>
          <p:cNvPicPr>
            <a:picLocks noChangeAspect="1" noChangeArrowheads="1"/>
          </p:cNvPicPr>
          <p:nvPr/>
        </p:nvPicPr>
        <p:blipFill>
          <a:blip r:embed="rId5" cstate="print"/>
          <a:srcRect/>
          <a:stretch>
            <a:fillRect/>
          </a:stretch>
        </p:blipFill>
        <p:spPr bwMode="auto">
          <a:xfrm>
            <a:off x="5076056" y="0"/>
            <a:ext cx="4608512" cy="3290343"/>
          </a:xfrm>
          <a:prstGeom prst="rect">
            <a:avLst/>
          </a:prstGeom>
          <a:noFill/>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23528" y="908721"/>
            <a:ext cx="3826768" cy="5949279"/>
          </a:xfrm>
        </p:spPr>
        <p:txBody>
          <a:bodyPr>
            <a:normAutofit/>
          </a:bodyPr>
          <a:lstStyle/>
          <a:p>
            <a:r>
              <a:rPr lang="el-GR" b="1" dirty="0" smtClean="0"/>
              <a:t>Ο δρυμός καλύπτεται από εκτεταμένα δάση κωνοφόρων Μαύρης Πεύκης, Οξιάς, Λευκόδερμης , διάσπαρτα άτομα Πεύκης και πάρα πολλά είδη ενδημικών φυτών </a:t>
            </a:r>
          </a:p>
        </p:txBody>
      </p:sp>
      <p:sp>
        <p:nvSpPr>
          <p:cNvPr id="4" name="3 - Ορθογώνιο"/>
          <p:cNvSpPr/>
          <p:nvPr/>
        </p:nvSpPr>
        <p:spPr>
          <a:xfrm>
            <a:off x="2915816" y="188640"/>
            <a:ext cx="3167855" cy="923330"/>
          </a:xfrm>
          <a:prstGeom prst="rect">
            <a:avLst/>
          </a:prstGeom>
          <a:noFill/>
        </p:spPr>
        <p:txBody>
          <a:bodyPr wrap="none" lIns="91440" tIns="45720" rIns="91440" bIns="45720">
            <a:spAutoFit/>
          </a:bodyPr>
          <a:lstStyle/>
          <a:p>
            <a:pPr algn="ctr"/>
            <a:r>
              <a:rPr lang="el-GR"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χλωριδα</a:t>
            </a:r>
            <a:endParaRPr lang="el-G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074" name="Picture 2" descr="C:\Users\nedos\Documents\Arkoudorema.jpg"/>
          <p:cNvPicPr>
            <a:picLocks noChangeAspect="1" noChangeArrowheads="1"/>
          </p:cNvPicPr>
          <p:nvPr/>
        </p:nvPicPr>
        <p:blipFill>
          <a:blip r:embed="rId2" cstate="print"/>
          <a:srcRect/>
          <a:stretch>
            <a:fillRect/>
          </a:stretch>
        </p:blipFill>
        <p:spPr bwMode="auto">
          <a:xfrm>
            <a:off x="5436096" y="1041962"/>
            <a:ext cx="3707904" cy="5487698"/>
          </a:xfrm>
          <a:prstGeom prst="rect">
            <a:avLst/>
          </a:prstGeom>
          <a:noFill/>
        </p:spPr>
      </p:pic>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914400" y="1556793"/>
            <a:ext cx="7978080" cy="4464496"/>
          </a:xfrm>
        </p:spPr>
        <p:txBody>
          <a:bodyPr>
            <a:normAutofit lnSpcReduction="10000"/>
          </a:bodyPr>
          <a:lstStyle/>
          <a:p>
            <a:r>
              <a:rPr lang="el-GR" dirty="0" smtClean="0"/>
              <a:t>Χαρακτηρίζεται ιδιαίτερα από την ποικιλία μορφολογικών αντιθέσεων με απότομους γκρεμούς και ορμητικούς χείμαρρους, καθώς και πυκνά δάση. Η κοιλάδα διασχίζεται από δύο ρέματα το Ποταμάκι ζεστό και Σαλιατούρας , Ρέματα όπου μαζί σχηματίζουν το Αρκουδόρεμα το οποίο αποτελεί παραπόταμο του Αώου ποταμού.</a:t>
            </a:r>
          </a:p>
          <a:p>
            <a:r>
              <a:rPr lang="el-GR" dirty="0" smtClean="0"/>
              <a:t> Επείσης ο δρυμός έχει δύο λιμνούλες τις δρακολίμνες </a:t>
            </a:r>
          </a:p>
          <a:p>
            <a:endParaRPr lang="el-GR" dirty="0"/>
          </a:p>
        </p:txBody>
      </p:sp>
      <p:sp>
        <p:nvSpPr>
          <p:cNvPr id="3" name="2 - Τίτλος"/>
          <p:cNvSpPr>
            <a:spLocks noGrp="1"/>
          </p:cNvSpPr>
          <p:nvPr>
            <p:ph type="title"/>
          </p:nvPr>
        </p:nvSpPr>
        <p:spPr/>
        <p:txBody>
          <a:bodyPr/>
          <a:lstStyle/>
          <a:p>
            <a:pPr algn="ctr"/>
            <a:r>
              <a:rPr lang="el-GR" dirty="0" smtClean="0"/>
              <a:t>ΓΕΩΜΟΡΦΟΛΟΓΙΑ</a:t>
            </a:r>
            <a:endParaRPr lang="el-GR"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nedos\Documents\E.D.P.3.jpg"/>
          <p:cNvPicPr>
            <a:picLocks noChangeAspect="1" noChangeArrowheads="1"/>
          </p:cNvPicPr>
          <p:nvPr/>
        </p:nvPicPr>
        <p:blipFill>
          <a:blip r:embed="rId2" cstate="print"/>
          <a:srcRect/>
          <a:stretch>
            <a:fillRect/>
          </a:stretch>
        </p:blipFill>
        <p:spPr bwMode="auto">
          <a:xfrm>
            <a:off x="4716017" y="0"/>
            <a:ext cx="4427984" cy="6858000"/>
          </a:xfrm>
          <a:prstGeom prst="rect">
            <a:avLst/>
          </a:prstGeom>
          <a:noFill/>
        </p:spPr>
      </p:pic>
      <p:pic>
        <p:nvPicPr>
          <p:cNvPr id="4101" name="Picture 5" descr="C:\Users\nedos\Documents\E.D.P.4.jpg"/>
          <p:cNvPicPr>
            <a:picLocks noChangeAspect="1" noChangeArrowheads="1"/>
          </p:cNvPicPr>
          <p:nvPr/>
        </p:nvPicPr>
        <p:blipFill>
          <a:blip r:embed="rId3" cstate="print"/>
          <a:srcRect/>
          <a:stretch>
            <a:fillRect/>
          </a:stretch>
        </p:blipFill>
        <p:spPr bwMode="auto">
          <a:xfrm>
            <a:off x="0" y="0"/>
            <a:ext cx="4716016" cy="3537012"/>
          </a:xfrm>
          <a:prstGeom prst="rect">
            <a:avLst/>
          </a:prstGeom>
          <a:noFill/>
        </p:spPr>
      </p:pic>
      <p:pic>
        <p:nvPicPr>
          <p:cNvPr id="4102" name="Picture 6" descr="C:\Users\nedos\Documents\E.D.P.5.jpg"/>
          <p:cNvPicPr>
            <a:picLocks noChangeAspect="1" noChangeArrowheads="1"/>
          </p:cNvPicPr>
          <p:nvPr/>
        </p:nvPicPr>
        <p:blipFill>
          <a:blip r:embed="rId4" cstate="print"/>
          <a:srcRect/>
          <a:stretch>
            <a:fillRect/>
          </a:stretch>
        </p:blipFill>
        <p:spPr bwMode="auto">
          <a:xfrm>
            <a:off x="0" y="3325541"/>
            <a:ext cx="4716016" cy="3532460"/>
          </a:xfrm>
          <a:prstGeom prst="rect">
            <a:avLst/>
          </a:prstGeom>
          <a:noFill/>
        </p:spPr>
      </p:pic>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4" descr="ÎÏÎ¿ÏÎ­Î»ÎµÏÎ¼Î± ÎµÎ¹ÎºÏÎ½Î±Ï Î³Î¹Î± thanks for watch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486" name="AutoShape 6" descr="ÎÏÎ¿ÏÎ­Î»ÎµÏÎ¼Î± ÎµÎ¹ÎºÏÎ½Î±Ï Î³Î¹Î± thanks for watch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0488" name="AutoShape 8" descr="ÎÏÎ¿ÏÎ­Î»ÎµÏÎ¼Î± ÎµÎ¹ÎºÏÎ½Î±Ï Î³Î¹Î± thanks for watch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0491" name="Picture 11" descr="ÎÏÎ¿ÏÎ­Î»ÎµÏÎ¼Î± ÎµÎ¹ÎºÏÎ½Î±Ï Î³Î¹Î± thanks for watching"/>
          <p:cNvPicPr>
            <a:picLocks noChangeAspect="1" noChangeArrowheads="1"/>
          </p:cNvPicPr>
          <p:nvPr/>
        </p:nvPicPr>
        <p:blipFill>
          <a:blip r:embed="rId2" cstate="print"/>
          <a:srcRect/>
          <a:stretch>
            <a:fillRect/>
          </a:stretch>
        </p:blipFill>
        <p:spPr bwMode="auto">
          <a:xfrm>
            <a:off x="-180528" y="0"/>
            <a:ext cx="9525000" cy="7562851"/>
          </a:xfrm>
          <a:prstGeom prst="rect">
            <a:avLst/>
          </a:prstGeom>
          <a:noFill/>
        </p:spPr>
      </p:pic>
    </p:spTree>
  </p:cSld>
  <p:clrMapOvr>
    <a:masterClrMapping/>
  </p:clrMapOvr>
  <p:transition>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151</TotalTime>
  <Words>103</Words>
  <Application>Microsoft Office PowerPoint</Application>
  <PresentationFormat>Προβολή στην οθόνη (4:3)</PresentationFormat>
  <Paragraphs>14</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Συγκέντρωση</vt:lpstr>
      <vt:lpstr>Διαφάνεια 1</vt:lpstr>
      <vt:lpstr>Διαφάνεια 2</vt:lpstr>
      <vt:lpstr>Διαφάνεια 3</vt:lpstr>
      <vt:lpstr>Διαφάνεια 4</vt:lpstr>
      <vt:lpstr>Διαφάνεια 5</vt:lpstr>
      <vt:lpstr>ΓΕΩΜΟΡΦΟΛΟΓΙΑ</vt:lpstr>
      <vt:lpstr>Διαφάνεια 7</vt:lpstr>
      <vt:lpstr>Διαφάνεια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nedos</dc:creator>
  <cp:lastModifiedBy>nedos</cp:lastModifiedBy>
  <cp:revision>17</cp:revision>
  <dcterms:created xsi:type="dcterms:W3CDTF">2019-02-24T17:35:05Z</dcterms:created>
  <dcterms:modified xsi:type="dcterms:W3CDTF">2019-02-24T20:10:04Z</dcterms:modified>
</cp:coreProperties>
</file>