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Default Extension="gif" ContentType="image/gif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1" r:id="rId3"/>
    <p:sldId id="260" r:id="rId4"/>
    <p:sldId id="261" r:id="rId5"/>
    <p:sldId id="272" r:id="rId6"/>
    <p:sldId id="263" r:id="rId7"/>
    <p:sldId id="264" r:id="rId8"/>
    <p:sldId id="265" r:id="rId9"/>
    <p:sldId id="266" r:id="rId10"/>
    <p:sldId id="267" r:id="rId11"/>
    <p:sldId id="269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Φύλλο1!$A$2:$A$4</c:f>
              <c:strCache>
                <c:ptCount val="3"/>
                <c:pt idx="0">
                  <c:v>ΕΦΗΒΟΙ</c:v>
                </c:pt>
                <c:pt idx="1">
                  <c:v>ΕΝΗΛΙΚΕΣ </c:v>
                </c:pt>
                <c:pt idx="2">
                  <c:v>3ης ΗΛΙΚΙΑΣ</c:v>
                </c:pt>
              </c:strCache>
            </c:strRef>
          </c:cat>
          <c:val>
            <c:numRef>
              <c:f>Φύλλο1!$B$2:$B$4</c:f>
              <c:numCache>
                <c:formatCode>General</c:formatCode>
                <c:ptCount val="3"/>
                <c:pt idx="0">
                  <c:v>7</c:v>
                </c:pt>
                <c:pt idx="1">
                  <c:v>13</c:v>
                </c:pt>
                <c:pt idx="2">
                  <c:v>1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Πόσο συχνά καταναλώνετε φάρμακα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Φύλλο1!$A$2:$A$5</c:f>
              <c:strCache>
                <c:ptCount val="4"/>
                <c:pt idx="0">
                  <c:v>κάθε μέρα</c:v>
                </c:pt>
                <c:pt idx="1">
                  <c:v>1 φορά το μήνα</c:v>
                </c:pt>
                <c:pt idx="2">
                  <c:v>1 φορά την εβδομάδα</c:v>
                </c:pt>
                <c:pt idx="3">
                  <c:v>3-4 φορές το χρόνο</c:v>
                </c:pt>
              </c:strCache>
            </c:strRef>
          </c:cat>
          <c:val>
            <c:numRef>
              <c:f>Φύλλο1!$B$2:$B$5</c:f>
              <c:numCache>
                <c:formatCode>General</c:formatCode>
                <c:ptCount val="4"/>
                <c:pt idx="0">
                  <c:v>4</c:v>
                </c:pt>
                <c:pt idx="1">
                  <c:v>1</c:v>
                </c:pt>
                <c:pt idx="2">
                  <c:v>1</c:v>
                </c:pt>
                <c:pt idx="3">
                  <c:v>16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Έχετε κάποια χρόνια ασθένεια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Φύλλο1!$A$2:$A$3</c:f>
              <c:strCache>
                <c:ptCount val="2"/>
                <c:pt idx="0">
                  <c:v>Ναι</c:v>
                </c:pt>
                <c:pt idx="1">
                  <c:v>Όχι </c:v>
                </c:pt>
              </c:strCache>
            </c:strRef>
          </c:cat>
          <c:val>
            <c:numRef>
              <c:f>Φύλλο1!$B$2:$B$3</c:f>
              <c:numCache>
                <c:formatCode>General</c:formatCode>
                <c:ptCount val="2"/>
                <c:pt idx="0">
                  <c:v>4</c:v>
                </c:pt>
                <c:pt idx="1">
                  <c:v>17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/>
            </a:pPr>
            <a:r>
              <a:rPr lang="el-GR" dirty="0"/>
              <a:t>ΠΟΙΑ ΦΑΡΜΑΚΑ </a:t>
            </a:r>
            <a:r>
              <a:rPr lang="el-GR" dirty="0" smtClean="0"/>
              <a:t>ΚΑΤΑΝΑΛΩΝΕΤΕ;</a:t>
            </a:r>
            <a:endParaRPr lang="en-US" dirty="0" smtClean="0"/>
          </a:p>
          <a:p>
            <a:pPr>
              <a:defRPr/>
            </a:pPr>
            <a:endParaRPr lang="el-GR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ΠΟΙΑ ΦΑΡΜΑΚΑ ΚΑΤΑΝΑΛΩΝΕΤΑΙ</c:v>
                </c:pt>
              </c:strCache>
            </c:strRef>
          </c:tx>
          <c:explosion val="25"/>
          <c:dLbls>
            <c:showPercent val="1"/>
            <c:showLeaderLines val="1"/>
          </c:dLbls>
          <c:cat>
            <c:strRef>
              <c:f>Φύλλο1!$A$2:$A$6</c:f>
              <c:strCache>
                <c:ptCount val="5"/>
                <c:pt idx="0">
                  <c:v>ΠΑΥΣΙΠΟΝΑ</c:v>
                </c:pt>
                <c:pt idx="1">
                  <c:v>ΑΝΤΙΠΥΡΕΤΙΚΑ</c:v>
                </c:pt>
                <c:pt idx="2">
                  <c:v>ΑΝΤΙΒΗΧΙΚΑ</c:v>
                </c:pt>
                <c:pt idx="3">
                  <c:v>ΑΝΤΙΒΙΩΤΙΚΑ </c:v>
                </c:pt>
                <c:pt idx="4">
                  <c:v>ΆΛΛΟ</c:v>
                </c:pt>
              </c:strCache>
            </c:strRef>
          </c:cat>
          <c:val>
            <c:numRef>
              <c:f>Φύλλο1!$B$2:$B$6</c:f>
              <c:numCache>
                <c:formatCode>General</c:formatCode>
                <c:ptCount val="5"/>
                <c:pt idx="0">
                  <c:v>10</c:v>
                </c:pt>
                <c:pt idx="1">
                  <c:v>10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/>
            </a:pPr>
            <a:r>
              <a:rPr lang="el-GR" dirty="0"/>
              <a:t>Διαβάζετε πάντα τις οδηγίες </a:t>
            </a:r>
            <a:r>
              <a:rPr lang="el-GR" dirty="0" smtClean="0"/>
              <a:t>χρήσης </a:t>
            </a:r>
            <a:r>
              <a:rPr lang="el-GR" dirty="0"/>
              <a:t>των φαρμάκων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Διαβάζετε πάντα τις οδηγίες χρ'ησης των φαρμάκων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Φύλλο1!$A$2:$A$4</c:f>
              <c:strCache>
                <c:ptCount val="3"/>
                <c:pt idx="0">
                  <c:v>Ναι</c:v>
                </c:pt>
                <c:pt idx="1">
                  <c:v>Όχι</c:v>
                </c:pt>
                <c:pt idx="2">
                  <c:v>Συχνά</c:v>
                </c:pt>
              </c:strCache>
            </c:strRef>
          </c:cat>
          <c:val>
            <c:numRef>
              <c:f>Φύλλο1!$B$2:$B$4</c:f>
              <c:numCache>
                <c:formatCode>General</c:formatCode>
                <c:ptCount val="3"/>
                <c:pt idx="0">
                  <c:v>14</c:v>
                </c:pt>
                <c:pt idx="1">
                  <c:v>3</c:v>
                </c:pt>
                <c:pt idx="2">
                  <c:v>5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Βλέπετε αν το φάρμακο που καταναλώνετε έχει τον αριθμό έγκρισης του ΕΟΦ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Φύλλο1!$A$2:$A$4</c:f>
              <c:strCache>
                <c:ptCount val="3"/>
                <c:pt idx="0">
                  <c:v>Ναι </c:v>
                </c:pt>
                <c:pt idx="1">
                  <c:v>Όχι</c:v>
                </c:pt>
                <c:pt idx="2">
                  <c:v>Συχνά</c:v>
                </c:pt>
              </c:strCache>
            </c:strRef>
          </c:cat>
          <c:val>
            <c:numRef>
              <c:f>Φύλλο1!$B$2:$B$4</c:f>
              <c:numCache>
                <c:formatCode>General</c:formatCode>
                <c:ptCount val="3"/>
                <c:pt idx="0">
                  <c:v>11</c:v>
                </c:pt>
                <c:pt idx="1">
                  <c:v>6</c:v>
                </c:pt>
                <c:pt idx="2">
                  <c:v>4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Ξέρετε τις ακριβείς δοσολογίες των φαρμάκων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Φύλλο1!$A$2:$A$4</c:f>
              <c:strCache>
                <c:ptCount val="3"/>
                <c:pt idx="0">
                  <c:v>Ναι</c:v>
                </c:pt>
                <c:pt idx="1">
                  <c:v>Όχι</c:v>
                </c:pt>
                <c:pt idx="2">
                  <c:v>Συχνά</c:v>
                </c:pt>
              </c:strCache>
            </c:strRef>
          </c:cat>
          <c:val>
            <c:numRef>
              <c:f>Φύλλο1!$B$2:$B$4</c:f>
              <c:numCache>
                <c:formatCode>General</c:formatCode>
                <c:ptCount val="3"/>
                <c:pt idx="0">
                  <c:v>17</c:v>
                </c:pt>
                <c:pt idx="1">
                  <c:v>0</c:v>
                </c:pt>
                <c:pt idx="2">
                  <c:v>4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Ελέγχετε την ημερομηνία λήξης κάθε φαρμάκου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Φύλλο1!$A$2:$A$5</c:f>
              <c:strCache>
                <c:ptCount val="3"/>
                <c:pt idx="0">
                  <c:v>Ναι</c:v>
                </c:pt>
                <c:pt idx="1">
                  <c:v>Όχι</c:v>
                </c:pt>
                <c:pt idx="2">
                  <c:v>Συχνά</c:v>
                </c:pt>
              </c:strCache>
            </c:strRef>
          </c:cat>
          <c:val>
            <c:numRef>
              <c:f>Φύλλο1!$B$2:$B$5</c:f>
              <c:numCache>
                <c:formatCode>General</c:formatCode>
                <c:ptCount val="4"/>
                <c:pt idx="0">
                  <c:v>16</c:v>
                </c:pt>
                <c:pt idx="1">
                  <c:v>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Παίρνετε πάντα φάρμακα όταν είστε άρρωστος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Φύλλο1!$A$2:$A$3</c:f>
              <c:strCache>
                <c:ptCount val="2"/>
                <c:pt idx="0">
                  <c:v>Ναι</c:v>
                </c:pt>
                <c:pt idx="1">
                  <c:v>Όχι</c:v>
                </c:pt>
              </c:strCache>
            </c:strRef>
          </c:cat>
          <c:val>
            <c:numRef>
              <c:f>Φύλλο1!$B$2:$B$3</c:f>
              <c:numCache>
                <c:formatCode>General</c:formatCode>
                <c:ptCount val="2"/>
                <c:pt idx="0">
                  <c:v>2</c:v>
                </c:pt>
                <c:pt idx="1">
                  <c:v>19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28/10/2015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28/10/2015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28/10/2015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28/10/2015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28/10/2015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28/10/2015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28/10/2015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28/10/2015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28/10/2015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28/10/2015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28/10/2015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28/10/2015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1939916"/>
          </a:xfrm>
        </p:spPr>
        <p:txBody>
          <a:bodyPr>
            <a:normAutofit fontScale="90000"/>
          </a:bodyPr>
          <a:lstStyle/>
          <a:p>
            <a:r>
              <a:rPr lang="el-GR" b="1" dirty="0" smtClean="0">
                <a:ln w="24500" cmpd="dbl">
                  <a:solidFill>
                    <a:srgbClr val="C0504D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C0504D">
                        <a:tint val="10000"/>
                        <a:satMod val="155000"/>
                      </a:srgbClr>
                    </a:gs>
                    <a:gs pos="60000">
                      <a:srgbClr val="C0504D">
                        <a:tint val="30000"/>
                        <a:satMod val="155000"/>
                      </a:srgbClr>
                    </a:gs>
                    <a:gs pos="100000">
                      <a:srgbClr val="C0504D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38100" dir="7020000" algn="tl">
                    <a:srgbClr val="000000">
                      <a:alpha val="35000"/>
                    </a:srgbClr>
                  </a:outerShdw>
                  <a:reflection blurRad="6350" stA="50000" endA="300" endPos="50000" dist="29997" dir="5400000" sy="-100000" algn="bl" rotWithShape="0"/>
                </a:effectLst>
              </a:rPr>
              <a:t>ΕΡΕΥΝΑ ΜΕ ΘΕΜΑ ΤΗΝ ΧΡΗΣΗ ΤΩΝ ΦΑΡΜΑΚΕΥΤΙΚΩΝ ΟΥΣΙΩΝ</a:t>
            </a:r>
            <a:r>
              <a:rPr lang="el-GR" b="1" dirty="0" smtClean="0">
                <a:ln w="24500" cmpd="dbl">
                  <a:solidFill>
                    <a:srgbClr val="C0504D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C0504D">
                        <a:tint val="10000"/>
                        <a:satMod val="155000"/>
                      </a:srgbClr>
                    </a:gs>
                    <a:gs pos="60000">
                      <a:srgbClr val="C0504D">
                        <a:tint val="30000"/>
                        <a:satMod val="155000"/>
                      </a:srgbClr>
                    </a:gs>
                    <a:gs pos="100000">
                      <a:srgbClr val="C0504D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/>
            </a:r>
            <a:br>
              <a:rPr lang="el-GR" b="1" dirty="0" smtClean="0">
                <a:ln w="24500" cmpd="dbl">
                  <a:solidFill>
                    <a:srgbClr val="C0504D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C0504D">
                        <a:tint val="10000"/>
                        <a:satMod val="155000"/>
                      </a:srgbClr>
                    </a:gs>
                    <a:gs pos="60000">
                      <a:srgbClr val="C0504D">
                        <a:tint val="30000"/>
                        <a:satMod val="155000"/>
                      </a:srgbClr>
                    </a:gs>
                    <a:gs pos="100000">
                      <a:srgbClr val="C0504D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endParaRPr lang="el-GR" dirty="0">
              <a:solidFill>
                <a:schemeClr val="accent2">
                  <a:lumMod val="75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1026" name="Picture 2" descr="http://www.goneisonline.gr/sites/default/files/farma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571744"/>
            <a:ext cx="3143272" cy="3492524"/>
          </a:xfrm>
          <a:prstGeom prst="rect">
            <a:avLst/>
          </a:prstGeom>
          <a:noFill/>
        </p:spPr>
      </p:pic>
      <p:pic>
        <p:nvPicPr>
          <p:cNvPr id="1028" name="Picture 4" descr="http://www.homeopathy.gr/images/farmaka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8" y="2143116"/>
            <a:ext cx="3117078" cy="2500330"/>
          </a:xfrm>
          <a:prstGeom prst="rect">
            <a:avLst/>
          </a:prstGeom>
          <a:noFill/>
        </p:spPr>
      </p:pic>
      <p:sp>
        <p:nvSpPr>
          <p:cNvPr id="6" name="5 - Ορθογώνιο"/>
          <p:cNvSpPr/>
          <p:nvPr/>
        </p:nvSpPr>
        <p:spPr>
          <a:xfrm>
            <a:off x="4714875" y="2014696"/>
            <a:ext cx="2286000" cy="104644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sz="4400" b="1" dirty="0">
                <a:ln w="24500" cmpd="dbl">
                  <a:solidFill>
                    <a:srgbClr val="C0504D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C0504D">
                        <a:tint val="10000"/>
                        <a:satMod val="155000"/>
                      </a:srgbClr>
                    </a:gs>
                    <a:gs pos="60000">
                      <a:srgbClr val="C0504D">
                        <a:tint val="30000"/>
                        <a:satMod val="155000"/>
                      </a:srgbClr>
                    </a:gs>
                    <a:gs pos="100000">
                      <a:srgbClr val="C0504D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ea typeface="+mj-ea"/>
                <a:cs typeface="+mj-cs"/>
              </a:rPr>
              <a:t/>
            </a:r>
            <a:br>
              <a:rPr lang="el-GR" sz="4400" b="1" dirty="0">
                <a:ln w="24500" cmpd="dbl">
                  <a:solidFill>
                    <a:srgbClr val="C0504D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C0504D">
                        <a:tint val="10000"/>
                        <a:satMod val="155000"/>
                      </a:srgbClr>
                    </a:gs>
                    <a:gs pos="60000">
                      <a:srgbClr val="C0504D">
                        <a:tint val="30000"/>
                        <a:satMod val="155000"/>
                      </a:srgbClr>
                    </a:gs>
                    <a:gs pos="100000">
                      <a:srgbClr val="C0504D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ea typeface="+mj-ea"/>
                <a:cs typeface="+mj-cs"/>
              </a:rPr>
            </a:br>
            <a:endParaRPr lang="el-GR" dirty="0"/>
          </a:p>
        </p:txBody>
      </p:sp>
      <p:sp>
        <p:nvSpPr>
          <p:cNvPr id="9" name="8 - Διπλωμένη γωνία"/>
          <p:cNvSpPr/>
          <p:nvPr/>
        </p:nvSpPr>
        <p:spPr>
          <a:xfrm>
            <a:off x="5868144" y="4653136"/>
            <a:ext cx="2428892" cy="1863088"/>
          </a:xfrm>
          <a:prstGeom prst="foldedCorne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ΧΛΙΑΠΑ ΕΛΕΝΗ</a:t>
            </a:r>
          </a:p>
          <a:p>
            <a:pPr algn="ctr"/>
            <a:r>
              <a:rPr lang="el-GR" dirty="0" smtClean="0"/>
              <a:t>ΠΑΠΑΓΕΩΡΓΙΟΥ ΑΝΑΣΤΑΣΙΑ </a:t>
            </a:r>
          </a:p>
          <a:p>
            <a:pPr algn="ctr"/>
            <a:r>
              <a:rPr lang="el-GR" smtClean="0"/>
              <a:t>ΝΕΟΦΥΤΟΥ ΜΑΡΙΑΛΕΝΑ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Γράφημα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ΣΥΜΠΕΡΑΣΜΑ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Κάνουμε σωστή χρήση φαρμάκων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Πόσο χρονών είστε ;</a:t>
            </a:r>
            <a:endParaRPr lang="el-GR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Γράφημα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Γράφημα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Γράφημα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Γράφημα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Γράφημα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Γράφημα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Γράφημα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72</Words>
  <Application>Microsoft Office PowerPoint</Application>
  <PresentationFormat>Προβολή στην οθόνη (4:3)</PresentationFormat>
  <Paragraphs>16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Θέμα του Office</vt:lpstr>
      <vt:lpstr>ΕΡΕΥΝΑ ΜΕ ΘΕΜΑ ΤΗΝ ΧΡΗΣΗ ΤΩΝ ΦΑΡΜΑΚΕΥΤΙΚΩΝ ΟΥΣΙΩΝ </vt:lpstr>
      <vt:lpstr>Πόσο χρονών είστε ;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ΣΥΜΠΕΡΑΣΜΑ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ΕΡΕΥΝΑ ΜΕ ΘΕΜΑ ΤΗΝ ΧΡΗΣΗ ΤΩΝ ΦΑΡΜΑΚΕΥΤΙΚΩΝ ΟΥΣΙΩΝ</dc:title>
  <dc:creator>User</dc:creator>
  <cp:lastModifiedBy>Giannis</cp:lastModifiedBy>
  <cp:revision>4</cp:revision>
  <dcterms:created xsi:type="dcterms:W3CDTF">2015-05-06T07:28:52Z</dcterms:created>
  <dcterms:modified xsi:type="dcterms:W3CDTF">2015-10-28T19:55:24Z</dcterms:modified>
</cp:coreProperties>
</file>